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70" r:id="rId4"/>
    <p:sldId id="263" r:id="rId5"/>
    <p:sldId id="264" r:id="rId6"/>
    <p:sldId id="265" r:id="rId7"/>
    <p:sldId id="267" r:id="rId8"/>
    <p:sldId id="266" r:id="rId9"/>
    <p:sldId id="268" r:id="rId10"/>
    <p:sldId id="269" r:id="rId11"/>
    <p:sldId id="271" r:id="rId12"/>
    <p:sldId id="272" r:id="rId13"/>
    <p:sldId id="273" r:id="rId14"/>
    <p:sldId id="274" r:id="rId15"/>
    <p:sldId id="276" r:id="rId16"/>
    <p:sldId id="259" r:id="rId17"/>
    <p:sldId id="260" r:id="rId18"/>
    <p:sldId id="261" r:id="rId19"/>
    <p:sldId id="262" r:id="rId2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87176"/>
  </p:normalViewPr>
  <p:slideViewPr>
    <p:cSldViewPr snapToGrid="0">
      <p:cViewPr>
        <p:scale>
          <a:sx n="84" d="100"/>
          <a:sy n="84" d="100"/>
        </p:scale>
        <p:origin x="4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Sheet1!$E$5</c:f>
              <c:strCache>
                <c:ptCount val="1"/>
                <c:pt idx="0">
                  <c:v>buy_am</c:v>
                </c:pt>
              </c:strCache>
            </c:strRef>
          </c:tx>
          <c:spPr>
            <a:ln w="57150" cap="rnd">
              <a:solidFill>
                <a:srgbClr val="008BFF"/>
              </a:solidFill>
              <a:round/>
            </a:ln>
            <a:effectLst/>
          </c:spPr>
          <c:marker>
            <c:symbol val="none"/>
          </c:marker>
          <c:cat>
            <c:numRef>
              <c:f>Sheet1!$D$6:$D$29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Sheet1!$E$6:$E$29</c:f>
              <c:numCache>
                <c:formatCode>General</c:formatCode>
                <c:ptCount val="24"/>
                <c:pt idx="0">
                  <c:v>23942960</c:v>
                </c:pt>
                <c:pt idx="1">
                  <c:v>12562630</c:v>
                </c:pt>
                <c:pt idx="2">
                  <c:v>7010710</c:v>
                </c:pt>
                <c:pt idx="3">
                  <c:v>5573160</c:v>
                </c:pt>
                <c:pt idx="4">
                  <c:v>3935090</c:v>
                </c:pt>
                <c:pt idx="5">
                  <c:v>6327440</c:v>
                </c:pt>
                <c:pt idx="6">
                  <c:v>13482070</c:v>
                </c:pt>
                <c:pt idx="7">
                  <c:v>27975200</c:v>
                </c:pt>
                <c:pt idx="8">
                  <c:v>43350328</c:v>
                </c:pt>
                <c:pt idx="9">
                  <c:v>107223564</c:v>
                </c:pt>
                <c:pt idx="10">
                  <c:v>1936443159</c:v>
                </c:pt>
                <c:pt idx="11">
                  <c:v>6702595920</c:v>
                </c:pt>
                <c:pt idx="12">
                  <c:v>8599532574</c:v>
                </c:pt>
                <c:pt idx="13">
                  <c:v>9581877487</c:v>
                </c:pt>
                <c:pt idx="14">
                  <c:v>11039395274</c:v>
                </c:pt>
                <c:pt idx="15">
                  <c:v>11731854474</c:v>
                </c:pt>
                <c:pt idx="16">
                  <c:v>11664339754</c:v>
                </c:pt>
                <c:pt idx="17">
                  <c:v>10808541319</c:v>
                </c:pt>
                <c:pt idx="18">
                  <c:v>9367359500</c:v>
                </c:pt>
                <c:pt idx="19">
                  <c:v>7814277394</c:v>
                </c:pt>
                <c:pt idx="20">
                  <c:v>3558721722</c:v>
                </c:pt>
                <c:pt idx="21">
                  <c:v>1161496201</c:v>
                </c:pt>
                <c:pt idx="22">
                  <c:v>444150796</c:v>
                </c:pt>
                <c:pt idx="23">
                  <c:v>46125638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4C-0B41-824C-04039C7A9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3858320"/>
        <c:axId val="383859968"/>
      </c:lineChart>
      <c:catAx>
        <c:axId val="38385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383859968"/>
        <c:crosses val="autoZero"/>
        <c:auto val="1"/>
        <c:lblAlgn val="ctr"/>
        <c:lblOffset val="100"/>
        <c:noMultiLvlLbl val="0"/>
      </c:catAx>
      <c:valAx>
        <c:axId val="38385996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38583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Sheet1!$H$5</c:f>
              <c:strCache>
                <c:ptCount val="1"/>
                <c:pt idx="0">
                  <c:v>buy_am</c:v>
                </c:pt>
              </c:strCache>
            </c:strRef>
          </c:tx>
          <c:spPr>
            <a:ln w="57150" cap="rnd">
              <a:solidFill>
                <a:srgbClr val="008BFF"/>
              </a:solidFill>
              <a:round/>
            </a:ln>
            <a:effectLst/>
          </c:spPr>
          <c:marker>
            <c:symbol val="none"/>
          </c:marker>
          <c:cat>
            <c:numRef>
              <c:f>Sheet1!$G$6:$G$29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Sheet1!$H$6:$H$29</c:f>
              <c:numCache>
                <c:formatCode>General</c:formatCode>
                <c:ptCount val="24"/>
                <c:pt idx="0">
                  <c:v>288550476</c:v>
                </c:pt>
                <c:pt idx="1">
                  <c:v>149046552</c:v>
                </c:pt>
                <c:pt idx="2">
                  <c:v>65324289</c:v>
                </c:pt>
                <c:pt idx="3">
                  <c:v>33221230</c:v>
                </c:pt>
                <c:pt idx="4">
                  <c:v>23643845</c:v>
                </c:pt>
                <c:pt idx="5">
                  <c:v>48421838</c:v>
                </c:pt>
                <c:pt idx="6">
                  <c:v>58422684</c:v>
                </c:pt>
                <c:pt idx="7">
                  <c:v>112614954</c:v>
                </c:pt>
                <c:pt idx="8">
                  <c:v>285775451</c:v>
                </c:pt>
                <c:pt idx="9">
                  <c:v>346453987</c:v>
                </c:pt>
                <c:pt idx="10">
                  <c:v>472383345</c:v>
                </c:pt>
                <c:pt idx="11">
                  <c:v>513117177</c:v>
                </c:pt>
                <c:pt idx="12">
                  <c:v>451022166</c:v>
                </c:pt>
                <c:pt idx="13">
                  <c:v>435439725</c:v>
                </c:pt>
                <c:pt idx="14">
                  <c:v>402630684</c:v>
                </c:pt>
                <c:pt idx="15">
                  <c:v>461582525</c:v>
                </c:pt>
                <c:pt idx="16">
                  <c:v>425860968</c:v>
                </c:pt>
                <c:pt idx="17">
                  <c:v>402218605</c:v>
                </c:pt>
                <c:pt idx="18">
                  <c:v>306064097</c:v>
                </c:pt>
                <c:pt idx="19">
                  <c:v>303808542</c:v>
                </c:pt>
                <c:pt idx="20">
                  <c:v>312803886</c:v>
                </c:pt>
                <c:pt idx="21">
                  <c:v>363182204</c:v>
                </c:pt>
                <c:pt idx="22">
                  <c:v>367056559</c:v>
                </c:pt>
                <c:pt idx="23">
                  <c:v>374634244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9C-9F49-98F6-EB09366DAC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4005408"/>
        <c:axId val="384007088"/>
      </c:lineChart>
      <c:catAx>
        <c:axId val="38400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384007088"/>
        <c:crosses val="autoZero"/>
        <c:auto val="1"/>
        <c:lblAlgn val="ctr"/>
        <c:lblOffset val="100"/>
        <c:noMultiLvlLbl val="0"/>
      </c:catAx>
      <c:valAx>
        <c:axId val="3840070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8400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Sheet1!$E$6</c:f>
              <c:strCache>
                <c:ptCount val="1"/>
                <c:pt idx="0">
                  <c:v>매출액</c:v>
                </c:pt>
              </c:strCache>
            </c:strRef>
          </c:tx>
          <c:spPr>
            <a:gradFill flip="none" rotWithShape="1">
              <a:gsLst>
                <a:gs pos="0">
                  <a:srgbClr val="008BFF">
                    <a:shade val="30000"/>
                    <a:satMod val="115000"/>
                  </a:srgbClr>
                </a:gs>
                <a:gs pos="50000">
                  <a:srgbClr val="008BFF">
                    <a:shade val="67500"/>
                    <a:satMod val="115000"/>
                  </a:srgbClr>
                </a:gs>
                <a:gs pos="100000">
                  <a:srgbClr val="008B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rgbClr val="008BFF"/>
              </a:solidFill>
            </a:ln>
            <a:effectLst/>
          </c:spPr>
          <c:invertIfNegative val="0"/>
          <c:cat>
            <c:strRef>
              <c:f>Sheet1!$D$7:$D$8</c:f>
              <c:strCache>
                <c:ptCount val="2"/>
                <c:pt idx="0">
                  <c:v>2021 2분기</c:v>
                </c:pt>
                <c:pt idx="1">
                  <c:v>2022 2분기</c:v>
                </c:pt>
              </c:strCache>
            </c:strRef>
          </c:cat>
          <c:val>
            <c:numRef>
              <c:f>Sheet1!$E$7:$E$8</c:f>
              <c:numCache>
                <c:formatCode>General</c:formatCode>
                <c:ptCount val="2"/>
                <c:pt idx="0">
                  <c:v>29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C3-6840-A1C3-824F7A70E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-27"/>
        <c:axId val="1832889008"/>
        <c:axId val="1832869712"/>
      </c:barChart>
      <c:catAx>
        <c:axId val="1832889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2869712"/>
        <c:crosses val="autoZero"/>
        <c:auto val="1"/>
        <c:lblAlgn val="ctr"/>
        <c:lblOffset val="100"/>
        <c:noMultiLvlLbl val="0"/>
      </c:catAx>
      <c:valAx>
        <c:axId val="183286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832889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Sheet1!$H$6</c:f>
              <c:strCache>
                <c:ptCount val="1"/>
                <c:pt idx="0">
                  <c:v>영업이익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8BFF"/>
              </a:solidFill>
            </a:ln>
            <a:effectLst/>
          </c:spPr>
          <c:invertIfNegative val="0"/>
          <c:cat>
            <c:strRef>
              <c:f>Sheet1!$G$7:$G$8</c:f>
              <c:strCache>
                <c:ptCount val="2"/>
                <c:pt idx="0">
                  <c:v>2021 2분기</c:v>
                </c:pt>
                <c:pt idx="1">
                  <c:v>2022 2분기</c:v>
                </c:pt>
              </c:strCache>
            </c:strRef>
          </c:cat>
          <c:val>
            <c:numRef>
              <c:f>Sheet1!$H$7:$H$8</c:f>
              <c:numCache>
                <c:formatCode>General</c:formatCode>
                <c:ptCount val="2"/>
                <c:pt idx="0">
                  <c:v>-32</c:v>
                </c:pt>
                <c:pt idx="1">
                  <c:v>-49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6F-6841-8FF4-4AE279548C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overlap val="-27"/>
        <c:axId val="617752960"/>
        <c:axId val="617754608"/>
      </c:barChart>
      <c:catAx>
        <c:axId val="617752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7754608"/>
        <c:crosses val="autoZero"/>
        <c:auto val="1"/>
        <c:lblAlgn val="ctr"/>
        <c:lblOffset val="100"/>
        <c:noMultiLvlLbl val="0"/>
      </c:catAx>
      <c:valAx>
        <c:axId val="61775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617752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3221610182278"/>
          <c:y val="2.5156710649249708E-2"/>
          <c:w val="0.73809078432020303"/>
          <c:h val="0.97364535074840508"/>
        </c:manualLayout>
      </c:layout>
      <c:doughnutChart>
        <c:varyColors val="1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>
              <a:outerShdw blurRad="173692" dir="5400000" algn="ctr" rotWithShape="0">
                <a:srgbClr val="000000">
                  <a:alpha val="10607"/>
                </a:srgbClr>
              </a:outerShdw>
            </a:effectLst>
          </c:spPr>
          <c:explosion val="2"/>
          <c:dPt>
            <c:idx val="0"/>
            <c:bubble3D val="0"/>
            <c:spPr>
              <a:solidFill>
                <a:srgbClr val="028BFF"/>
              </a:solidFill>
              <a:ln w="19050">
                <a:noFill/>
              </a:ln>
              <a:effectLst>
                <a:outerShdw blurRad="173692" dir="5400000" algn="ctr" rotWithShape="0">
                  <a:srgbClr val="000000">
                    <a:alpha val="1060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BB7-B247-8808-AAEFFA4897A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blurRad="173692" dir="5400000" algn="ctr" rotWithShape="0">
                  <a:srgbClr val="000000">
                    <a:alpha val="1060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BB7-B247-8808-AAEFFA4897A5}"/>
              </c:ext>
            </c:extLst>
          </c:dPt>
          <c:dLbls>
            <c:delete val="1"/>
          </c:dLbls>
          <c:val>
            <c:numRef>
              <c:f>Sheet1!$N$6:$N$7</c:f>
              <c:numCache>
                <c:formatCode>0%</c:formatCode>
                <c:ptCount val="2"/>
                <c:pt idx="0">
                  <c:v>0.14000000000000001</c:v>
                </c:pt>
                <c:pt idx="1">
                  <c:v>0.86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B7-B247-8808-AAEFFA4897A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D0ECF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8BFF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70-8D48-BC95-AA23AF65C6CD}"/>
              </c:ext>
            </c:extLst>
          </c:dPt>
          <c:dPt>
            <c:idx val="1"/>
            <c:invertIfNegative val="0"/>
            <c:bubble3D val="0"/>
            <c:spPr>
              <a:solidFill>
                <a:srgbClr val="008B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70-8D48-BC95-AA23AF65C6CD}"/>
              </c:ext>
            </c:extLst>
          </c:dPt>
          <c:val>
            <c:numRef>
              <c:f>Sheet1!$D$32:$D$33</c:f>
              <c:numCache>
                <c:formatCode>General</c:formatCode>
                <c:ptCount val="2"/>
                <c:pt idx="0">
                  <c:v>3672</c:v>
                </c:pt>
                <c:pt idx="1">
                  <c:v>11419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70-8D48-BC95-AA23AF65C6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"/>
        <c:overlap val="-27"/>
        <c:axId val="554952432"/>
        <c:axId val="554954080"/>
      </c:barChart>
      <c:catAx>
        <c:axId val="554952432"/>
        <c:scaling>
          <c:orientation val="minMax"/>
        </c:scaling>
        <c:delete val="1"/>
        <c:axPos val="b"/>
        <c:majorTickMark val="none"/>
        <c:minorTickMark val="none"/>
        <c:tickLblPos val="nextTo"/>
        <c:crossAx val="554954080"/>
        <c:crosses val="autoZero"/>
        <c:auto val="1"/>
        <c:lblAlgn val="ctr"/>
        <c:lblOffset val="100"/>
        <c:noMultiLvlLbl val="0"/>
      </c:catAx>
      <c:valAx>
        <c:axId val="55495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55495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8BFF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rgbClr val="008B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733-2344-8C6F-DCA7C66AE540}"/>
              </c:ext>
            </c:extLst>
          </c:dPt>
          <c:cat>
            <c:strRef>
              <c:f>Sheet1!$C$36:$C$52</c:f>
              <c:strCache>
                <c:ptCount val="17"/>
                <c:pt idx="0">
                  <c:v>Z01</c:v>
                </c:pt>
                <c:pt idx="1">
                  <c:v>Z02</c:v>
                </c:pt>
                <c:pt idx="2">
                  <c:v>Z03</c:v>
                </c:pt>
                <c:pt idx="3">
                  <c:v>Z04</c:v>
                </c:pt>
                <c:pt idx="4">
                  <c:v>Z05</c:v>
                </c:pt>
                <c:pt idx="5">
                  <c:v>Z06</c:v>
                </c:pt>
                <c:pt idx="6">
                  <c:v>Z07</c:v>
                </c:pt>
                <c:pt idx="7">
                  <c:v>Z08</c:v>
                </c:pt>
                <c:pt idx="8">
                  <c:v>Z09</c:v>
                </c:pt>
                <c:pt idx="9">
                  <c:v>Z10</c:v>
                </c:pt>
                <c:pt idx="10">
                  <c:v>Z11</c:v>
                </c:pt>
                <c:pt idx="11">
                  <c:v>Z12</c:v>
                </c:pt>
                <c:pt idx="12">
                  <c:v>Z13</c:v>
                </c:pt>
                <c:pt idx="13">
                  <c:v>Z14</c:v>
                </c:pt>
                <c:pt idx="14">
                  <c:v>Z15</c:v>
                </c:pt>
                <c:pt idx="15">
                  <c:v>Z16</c:v>
                </c:pt>
                <c:pt idx="16">
                  <c:v>Z17</c:v>
                </c:pt>
              </c:strCache>
            </c:strRef>
          </c:cat>
          <c:val>
            <c:numRef>
              <c:f>Sheet1!$D$36:$D$52</c:f>
              <c:numCache>
                <c:formatCode>General</c:formatCode>
                <c:ptCount val="17"/>
                <c:pt idx="0">
                  <c:v>118</c:v>
                </c:pt>
                <c:pt idx="1">
                  <c:v>-9</c:v>
                </c:pt>
                <c:pt idx="2">
                  <c:v>232</c:v>
                </c:pt>
                <c:pt idx="3">
                  <c:v>916</c:v>
                </c:pt>
                <c:pt idx="4">
                  <c:v>330</c:v>
                </c:pt>
                <c:pt idx="5">
                  <c:v>664</c:v>
                </c:pt>
                <c:pt idx="6">
                  <c:v>50</c:v>
                </c:pt>
                <c:pt idx="7">
                  <c:v>269</c:v>
                </c:pt>
                <c:pt idx="8">
                  <c:v>288</c:v>
                </c:pt>
                <c:pt idx="9">
                  <c:v>4237</c:v>
                </c:pt>
                <c:pt idx="10">
                  <c:v>1080</c:v>
                </c:pt>
                <c:pt idx="11">
                  <c:v>269</c:v>
                </c:pt>
                <c:pt idx="12">
                  <c:v>498</c:v>
                </c:pt>
                <c:pt idx="13">
                  <c:v>298</c:v>
                </c:pt>
                <c:pt idx="14">
                  <c:v>171</c:v>
                </c:pt>
                <c:pt idx="15">
                  <c:v>1439</c:v>
                </c:pt>
                <c:pt idx="16">
                  <c:v>4241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3-2344-8C6F-DCA7C66AE5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-27"/>
        <c:axId val="308625680"/>
        <c:axId val="308627328"/>
      </c:barChart>
      <c:catAx>
        <c:axId val="30862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pPr>
            <a:endParaRPr lang="en-KR"/>
          </a:p>
        </c:txPr>
        <c:crossAx val="308627328"/>
        <c:crosses val="autoZero"/>
        <c:auto val="1"/>
        <c:lblAlgn val="ctr"/>
        <c:lblOffset val="100"/>
        <c:noMultiLvlLbl val="0"/>
      </c:catAx>
      <c:valAx>
        <c:axId val="30862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308625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8BFF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008B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2-2140-BAA7-854D48121BC7}"/>
              </c:ext>
            </c:extLst>
          </c:dPt>
          <c:cat>
            <c:strRef>
              <c:f>Sheet1!$C$55:$C$60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Sheet1!$D$55:$D$60</c:f>
              <c:numCache>
                <c:formatCode>General</c:formatCode>
                <c:ptCount val="6"/>
                <c:pt idx="0">
                  <c:v>385</c:v>
                </c:pt>
                <c:pt idx="1">
                  <c:v>3628</c:v>
                </c:pt>
                <c:pt idx="2">
                  <c:v>6125</c:v>
                </c:pt>
                <c:pt idx="3">
                  <c:v>3333</c:v>
                </c:pt>
                <c:pt idx="4">
                  <c:v>1215</c:v>
                </c:pt>
                <c:pt idx="5">
                  <c:v>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32-2140-BAA7-854D48121B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"/>
        <c:overlap val="-27"/>
        <c:axId val="555069232"/>
        <c:axId val="555070912"/>
      </c:barChart>
      <c:catAx>
        <c:axId val="55506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+mn-cs"/>
              </a:defRPr>
            </a:pPr>
            <a:endParaRPr lang="en-KR"/>
          </a:p>
        </c:txPr>
        <c:crossAx val="555070912"/>
        <c:crosses val="autoZero"/>
        <c:auto val="1"/>
        <c:lblAlgn val="ctr"/>
        <c:lblOffset val="100"/>
        <c:noMultiLvlLbl val="0"/>
      </c:catAx>
      <c:valAx>
        <c:axId val="555070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555069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Sheet1!$C$86:$C$114</cx:f>
        <cx:lvl ptCount="29">
          <cx:pt idx="0">파래</cx:pt>
          <cx:pt idx="1">서식지</cx:pt>
          <cx:pt idx="2">주전자</cx:pt>
          <cx:pt idx="3">털이개</cx:pt>
          <cx:pt idx="4">기타연체류</cx:pt>
          <cx:pt idx="5">축구공</cx:pt>
          <cx:pt idx="6">파스텔</cx:pt>
          <cx:pt idx="7">물걸레청소기</cx:pt>
          <cx:pt idx="8">채소즙</cx:pt>
          <cx:pt idx="9">스키/보드장갑</cx:pt>
          <cx:pt idx="10">제설용품</cx:pt>
          <cx:pt idx="11">헤어무스/젤</cx:pt>
          <cx:pt idx="12">허브류</cx:pt>
          <cx:pt idx="13">건다시마</cx:pt>
          <cx:pt idx="14">홍어</cx:pt>
          <cx:pt idx="15">액상표백제</cx:pt>
          <cx:pt idx="16">다이어리</cx:pt>
          <cx:pt idx="17">핸드카트</cx:pt>
          <cx:pt idx="18">감초/계피</cx:pt>
          <cx:pt idx="19">갑오징어</cx:pt>
          <cx:pt idx="20">영유아재킷</cx:pt>
          <cx:pt idx="21">포장고등어</cx:pt>
          <cx:pt idx="22">후추</cx:pt>
          <cx:pt idx="23">커피크리머</cx:pt>
          <cx:pt idx="24">매직/보드마카</cx:pt>
          <cx:pt idx="25">손난로/핫팩</cx:pt>
          <cx:pt idx="26">워셔액</cx:pt>
          <cx:pt idx="27">집게/클립</cx:pt>
          <cx:pt idx="28">유아동스포츠속옷</cx:pt>
        </cx:lvl>
      </cx:strDim>
      <cx:numDim type="val">
        <cx:f>Sheet1!$D$86:$D$114</cx:f>
        <cx:lvl ptCount="29" formatCode="General">
          <cx:pt idx="0">309</cx:pt>
          <cx:pt idx="1">208</cx:pt>
          <cx:pt idx="2">206</cx:pt>
          <cx:pt idx="3">203</cx:pt>
          <cx:pt idx="4">197</cx:pt>
          <cx:pt idx="5">195</cx:pt>
          <cx:pt idx="6">192</cx:pt>
          <cx:pt idx="7">186</cx:pt>
          <cx:pt idx="8">181</cx:pt>
          <cx:pt idx="9">176.5</cx:pt>
          <cx:pt idx="10">174</cx:pt>
          <cx:pt idx="11">172.5</cx:pt>
          <cx:pt idx="12">169.5</cx:pt>
          <cx:pt idx="13">166.3846154</cx:pt>
          <cx:pt idx="14">166</cx:pt>
          <cx:pt idx="15">165.16666670000001</cx:pt>
          <cx:pt idx="16">165</cx:pt>
          <cx:pt idx="17">164</cx:pt>
          <cx:pt idx="18">164</cx:pt>
          <cx:pt idx="19">163</cx:pt>
          <cx:pt idx="20">162.80000000000001</cx:pt>
          <cx:pt idx="21">160.46666669999999</cx:pt>
          <cx:pt idx="22">159.047619</cx:pt>
          <cx:pt idx="23">157.375</cx:pt>
          <cx:pt idx="24">155.53846150000001</cx:pt>
          <cx:pt idx="25">155.5</cx:pt>
          <cx:pt idx="26">152.61290320000001</cx:pt>
          <cx:pt idx="27">152</cx:pt>
          <cx:pt idx="28">147</cx:pt>
        </cx:lvl>
      </cx:numDim>
    </cx:data>
  </cx:chartData>
  <cx:chart>
    <cx:plotArea>
      <cx:plotAreaRegion>
        <cx:series layoutId="funnel" uniqueId="{CD7F65EF-20C6-2340-9CDB-6811A17B9024}">
          <cx:tx>
            <cx:txData>
              <cx:f>Sheet1!$D$85</cx:f>
              <cx:v>기간</cx:v>
            </cx:txData>
          </cx:tx>
          <cx:spPr>
            <a:solidFill>
              <a:srgbClr val="008BFF"/>
            </a:solidFill>
            <a:ln w="98425">
              <a:noFill/>
            </a:ln>
          </cx:spPr>
          <cx:dataId val="0"/>
        </cx:series>
      </cx:plotAreaRegion>
      <cx:axis id="0">
        <cx:catScaling gapWidth="1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600">
                <a:latin typeface="Apple SD Gothic Neo" panose="02000300000000000000" pitchFamily="2" charset="-127"/>
                <a:ea typeface="Apple SD Gothic Neo" panose="02000300000000000000" pitchFamily="2" charset="-127"/>
                <a:cs typeface="Apple SD Gothic Neo" panose="02000300000000000000" pitchFamily="2" charset="-127"/>
              </a:defRPr>
            </a:pPr>
            <a:endParaRPr lang="en-US" sz="1600" b="0" i="0" u="none" strike="noStrike" kern="1200" baseline="0">
              <a:solidFill>
                <a:prstClr val="black">
                  <a:lumMod val="65000"/>
                  <a:lumOff val="35000"/>
                </a:prst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A878A-1226-AA4B-AB27-C3ABAD3623EB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B8BA3-B6ED-6D4F-8A4C-0B5D7918E40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1666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2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73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5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수집하는 정보 </a:t>
            </a:r>
            <a:r>
              <a:rPr lang="en-US" altLang="ko-KR" dirty="0"/>
              <a:t>=</a:t>
            </a:r>
            <a:r>
              <a:rPr lang="ko-KR" altLang="en-US" dirty="0"/>
              <a:t> 비정형 데이터의 등장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761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pPr lvl="1"/>
            <a:r>
              <a:rPr lang="ko-KR" altLang="en-US" dirty="0"/>
              <a:t>엄청난 유저와 아이템</a:t>
            </a:r>
            <a:r>
              <a:rPr lang="en-US" altLang="ko-KR" dirty="0"/>
              <a:t>(</a:t>
            </a:r>
            <a:r>
              <a:rPr lang="en-US" dirty="0"/>
              <a:t>Scale) vs </a:t>
            </a:r>
            <a:r>
              <a:rPr lang="ko-KR" altLang="en-US" dirty="0"/>
              <a:t>제한된 컴퓨팅 파워</a:t>
            </a:r>
            <a:r>
              <a:rPr lang="en-US" altLang="ko-KR" dirty="0"/>
              <a:t>(</a:t>
            </a:r>
            <a:r>
              <a:rPr lang="en-US" dirty="0"/>
              <a:t>Latency)</a:t>
            </a:r>
          </a:p>
          <a:p>
            <a:pPr lvl="1"/>
            <a:r>
              <a:rPr lang="en-US" dirty="0"/>
              <a:t>→ </a:t>
            </a:r>
            <a:r>
              <a:rPr lang="ko-KR" altLang="en-US" dirty="0"/>
              <a:t>효율적인 서빙과 이에 특화된 추천 알고리즘이 필요하다</a:t>
            </a:r>
          </a:p>
          <a:p>
            <a:r>
              <a:rPr lang="en-US" dirty="0"/>
              <a:t>Freshness</a:t>
            </a:r>
          </a:p>
          <a:p>
            <a:pPr lvl="1"/>
            <a:r>
              <a:rPr lang="ko-KR" altLang="en-US" dirty="0"/>
              <a:t>잘 학습된 컨텐츠에서 나오는 리액션들과 새로 업로드 된 컨텐츠를 실시간으로 적절히 조합해야 한다</a:t>
            </a:r>
            <a:r>
              <a:rPr lang="en-US" altLang="ko-KR" dirty="0"/>
              <a:t>(</a:t>
            </a:r>
            <a:r>
              <a:rPr lang="en-US" dirty="0"/>
              <a:t>exploration / exploitation)</a:t>
            </a:r>
          </a:p>
          <a:p>
            <a:r>
              <a:rPr lang="en-US" dirty="0"/>
              <a:t>Noise</a:t>
            </a:r>
          </a:p>
          <a:p>
            <a:pPr lvl="1"/>
            <a:r>
              <a:rPr lang="ko-KR" altLang="en-US" dirty="0"/>
              <a:t>높은 </a:t>
            </a:r>
            <a:r>
              <a:rPr lang="en-US" dirty="0"/>
              <a:t>Sparsity, </a:t>
            </a:r>
            <a:r>
              <a:rPr lang="ko-KR" altLang="en-US" dirty="0"/>
              <a:t>다양한 외부 요인으로 유저의 행동을 예측하기 어렵다</a:t>
            </a:r>
            <a:r>
              <a:rPr lang="en-US" altLang="ko-KR" dirty="0"/>
              <a:t>. </a:t>
            </a:r>
            <a:r>
              <a:rPr lang="en-US" dirty="0"/>
              <a:t>Implicit Feedback, </a:t>
            </a:r>
            <a:r>
              <a:rPr lang="ko-KR" altLang="en-US" dirty="0"/>
              <a:t>낮은 품질의 메타데이터를 잘 </a:t>
            </a:r>
            <a:r>
              <a:rPr lang="ko-KR" altLang="en-US" dirty="0" err="1"/>
              <a:t>활용해야한다</a:t>
            </a:r>
            <a:endParaRPr lang="ko-KR" altLang="en-US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5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후보 모델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Product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Order_dow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Order_hour_of_day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Day_since_prior_order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Buy_am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Chnl_dv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순위 모델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 err="1"/>
              <a:t>Pd_name_d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Like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Dislike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Gender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Region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ages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027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현실적인 평가를 위해 권장하는 분할 기법</a:t>
            </a:r>
            <a:r>
              <a:rPr lang="en-US" altLang="ko-KR" dirty="0"/>
              <a:t>, </a:t>
            </a:r>
            <a:r>
              <a:rPr lang="en-US" dirty="0"/>
              <a:t>bias</a:t>
            </a:r>
            <a:r>
              <a:rPr lang="ko-KR" altLang="en-US" dirty="0" err="1"/>
              <a:t>를</a:t>
            </a:r>
            <a:r>
              <a:rPr lang="ko-KR" altLang="en-US" dirty="0"/>
              <a:t> 줄일 수 있다고 함</a:t>
            </a:r>
          </a:p>
          <a:p>
            <a:r>
              <a:rPr lang="en-US" dirty="0"/>
              <a:t>Temporal User Split </a:t>
            </a:r>
          </a:p>
          <a:p>
            <a:pPr lvl="1"/>
            <a:r>
              <a:rPr lang="ko-KR" altLang="en-US" b="1" dirty="0"/>
              <a:t>사용자 별</a:t>
            </a:r>
            <a:r>
              <a:rPr lang="ko-KR" altLang="en-US" dirty="0"/>
              <a:t>로 </a:t>
            </a:r>
            <a:r>
              <a:rPr lang="ko-KR" altLang="en-US" b="1" dirty="0"/>
              <a:t>시간 순서</a:t>
            </a:r>
            <a:r>
              <a:rPr lang="ko-KR" altLang="en-US" dirty="0"/>
              <a:t>에 따라 </a:t>
            </a:r>
            <a:r>
              <a:rPr lang="en-US" dirty="0"/>
              <a:t>interaction</a:t>
            </a:r>
            <a:r>
              <a:rPr lang="ko-KR" altLang="en-US" dirty="0"/>
              <a:t>을 나열한 뒤 </a:t>
            </a:r>
            <a:r>
              <a:rPr lang="ko-KR" altLang="en-US" b="1" dirty="0"/>
              <a:t>일정 비율</a:t>
            </a:r>
            <a:r>
              <a:rPr lang="ko-KR" altLang="en-US" dirty="0"/>
              <a:t>로 </a:t>
            </a:r>
            <a:r>
              <a:rPr lang="en-US" dirty="0"/>
              <a:t>training set, validation set, testing set</a:t>
            </a:r>
            <a:r>
              <a:rPr lang="ko-KR" altLang="en-US" dirty="0" err="1"/>
              <a:t>으로</a:t>
            </a:r>
            <a:r>
              <a:rPr lang="ko-KR" altLang="en-US" dirty="0"/>
              <a:t> 분할</a:t>
            </a:r>
          </a:p>
          <a:p>
            <a:pPr lvl="1"/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사용자마다 </a:t>
            </a:r>
            <a:r>
              <a:rPr lang="en-US" dirty="0"/>
              <a:t>timeline</a:t>
            </a:r>
            <a:r>
              <a:rPr lang="ko-KR" altLang="en-US" dirty="0"/>
              <a:t>이 서로 다를 수 있음을 고려하지 않기 때문에 </a:t>
            </a:r>
            <a:r>
              <a:rPr lang="en-US" dirty="0"/>
              <a:t>future data leakage</a:t>
            </a:r>
            <a:r>
              <a:rPr lang="ko-KR" altLang="en-US" dirty="0"/>
              <a:t>가 발생할 수 있음</a:t>
            </a:r>
          </a:p>
          <a:p>
            <a:r>
              <a:rPr lang="en-US" dirty="0"/>
              <a:t>Temporal Global Split </a:t>
            </a:r>
          </a:p>
          <a:p>
            <a:pPr lvl="1"/>
            <a:r>
              <a:rPr lang="ko-KR" altLang="en-US" b="1" dirty="0"/>
              <a:t>사용자 별</a:t>
            </a:r>
            <a:r>
              <a:rPr lang="ko-KR" altLang="en-US" dirty="0"/>
              <a:t>로 </a:t>
            </a:r>
            <a:r>
              <a:rPr lang="ko-KR" altLang="en-US" b="1" dirty="0"/>
              <a:t>시간 순서</a:t>
            </a:r>
            <a:r>
              <a:rPr lang="ko-KR" altLang="en-US" dirty="0"/>
              <a:t>에 따라 </a:t>
            </a:r>
            <a:r>
              <a:rPr lang="en-US" dirty="0"/>
              <a:t>interaction</a:t>
            </a:r>
            <a:r>
              <a:rPr lang="ko-KR" altLang="en-US" dirty="0"/>
              <a:t>을 나열한 뒤 </a:t>
            </a:r>
            <a:r>
              <a:rPr lang="en-US" b="1" dirty="0"/>
              <a:t>fixed time point</a:t>
            </a:r>
            <a:r>
              <a:rPr lang="ko-KR" altLang="en-US" b="1" dirty="0" err="1"/>
              <a:t>를</a:t>
            </a:r>
            <a:r>
              <a:rPr lang="ko-KR" altLang="en-US" b="1" dirty="0"/>
              <a:t> 기준</a:t>
            </a:r>
            <a:r>
              <a:rPr lang="ko-KR" altLang="en-US" dirty="0"/>
              <a:t>으로 </a:t>
            </a:r>
            <a:r>
              <a:rPr lang="en-US" dirty="0" err="1"/>
              <a:t>train&amp;validation</a:t>
            </a:r>
            <a:r>
              <a:rPr lang="en-US" dirty="0"/>
              <a:t> set</a:t>
            </a:r>
            <a:r>
              <a:rPr lang="ko-KR" altLang="en-US" dirty="0"/>
              <a:t>과 </a:t>
            </a:r>
            <a:r>
              <a:rPr lang="en-US" dirty="0"/>
              <a:t>testing set</a:t>
            </a:r>
            <a:r>
              <a:rPr lang="ko-KR" altLang="en-US" dirty="0"/>
              <a:t>을 분할하는 방법이다</a:t>
            </a:r>
          </a:p>
          <a:p>
            <a:pPr lvl="1"/>
            <a:r>
              <a:rPr lang="ko-KR" altLang="en-US" dirty="0"/>
              <a:t>장점 </a:t>
            </a:r>
            <a:r>
              <a:rPr lang="en-US" altLang="ko-KR" dirty="0"/>
              <a:t>: </a:t>
            </a:r>
            <a:r>
              <a:rPr lang="en-US" dirty="0"/>
              <a:t>Future data leakage</a:t>
            </a:r>
            <a:r>
              <a:rPr lang="ko-KR" altLang="en-US" dirty="0"/>
              <a:t>가 발생하지 않아서 </a:t>
            </a:r>
            <a:r>
              <a:rPr lang="ko-KR" altLang="en-US" b="1" dirty="0"/>
              <a:t>현실과 가장 유사한 평가 환경</a:t>
            </a:r>
            <a:r>
              <a:rPr lang="ko-KR" altLang="en-US" dirty="0"/>
              <a:t>을 제공</a:t>
            </a:r>
          </a:p>
          <a:p>
            <a:pPr lvl="1"/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다른 전략에 비해 학습에 사용할 수 있는 </a:t>
            </a:r>
            <a:r>
              <a:rPr lang="en-US" dirty="0"/>
              <a:t>interaction</a:t>
            </a:r>
            <a:r>
              <a:rPr lang="ko-KR" altLang="en-US" dirty="0"/>
              <a:t>의 수가 적음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77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배경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온라인 상품구매 추이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(</a:t>
            </a:r>
            <a:r>
              <a:rPr lang="ko-KR" altLang="en-US" dirty="0"/>
              <a:t>뉴스</a:t>
            </a:r>
            <a:r>
              <a:rPr lang="en-US" altLang="ko-KR" dirty="0"/>
              <a:t>) </a:t>
            </a:r>
            <a:r>
              <a:rPr lang="ko-KR" altLang="en-US" dirty="0" err="1"/>
              <a:t>롯데</a:t>
            </a:r>
            <a:r>
              <a:rPr lang="ko-KR" altLang="en-US" dirty="0"/>
              <a:t> </a:t>
            </a:r>
            <a:r>
              <a:rPr lang="ko-KR" altLang="en-US" dirty="0" err="1"/>
              <a:t>이커머스</a:t>
            </a:r>
            <a:r>
              <a:rPr lang="ko-KR" altLang="en-US" dirty="0"/>
              <a:t> 실적 부진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20B5E-33F8-4F9C-ABDE-6E58A108AA6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5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7D6F-2EDE-68A1-BFE2-489273213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0F149-E522-00FA-5286-21110FFE4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5FB5C-B652-9563-7879-878F79770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516F-B9D7-5C89-EF88-C1D2FD48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821D-596F-E137-6806-4A82EA62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017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0185-FA60-A62E-8C6D-96AB4DD3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164D6-A571-6D83-466D-C88C9A84B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D167-FE6E-9467-3CAE-0D59A2FB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19098-C330-5D98-0A67-A9318570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95833-BE71-3F79-442E-7B36C02D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2992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6FE47-FAE7-8986-34A8-761CA144F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74DAF-5305-09A9-DDB5-AF4E60420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5F62D-8B84-F727-4C15-785B6A5B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B411-701C-0EAE-D76C-9E7326DBA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D6F35-909B-C262-9056-E034CF5A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426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B864-741E-2BEA-F932-2B1094039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B1C2-B47F-8199-0088-1336F5560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6BFB9-5479-9D13-5F46-BC4272C08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09A85-AB17-47F9-4CC1-CF72588D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8DE20-F2C1-49AB-9EA7-E31FEB75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7027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7849-E978-32A8-7CF9-176660E8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13A37-3B5E-A28F-36C4-8C47DD758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3064A-340F-8F9C-7157-1D15BBA8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B536-1CDD-3825-EC39-06DB150C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685D5-BC91-0871-E504-61978E13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5524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E5F6-405C-A7AE-1717-BB055909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8A1E3-7BA2-F677-BD0C-DE5A4758B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D9B95-5324-8EE2-48F3-1C009E6FD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56E4F-6694-574A-35B1-D61259AB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D06EA-4B69-8045-181A-0C4AF360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3505AD-3BA7-F5D9-BDE7-138AC3C8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42428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3EF7-492C-BECD-A8A9-78991B58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4DDCA-12A7-206B-D693-B32B342A3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ADFC2-C831-79B0-2704-297885F9D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656B8-7665-1CA0-C563-EB82DF1A18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E25DC-41D8-E19E-0994-0EF697669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3C423-5D58-00E7-F572-A9339105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D27B3-BA3B-D330-3A26-A1BD5C13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CD0FD-83CB-D802-6DCA-6F37A7785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374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C0AA-EA2E-71AD-84EB-B34ED952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A62E20-D598-4830-7B08-4532038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692E6-E4F4-8613-4743-4A57C34F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FDC46-CA37-7B26-C684-57DC00C9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649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19ECC-4338-7CDA-8B76-362A240A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B4B88-0F59-8A3D-F5FC-3AFD1079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A144B-8C43-53A0-7786-940CE212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1793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17C3-EAC3-CD99-586D-2847EB50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9F57F-9ABF-8BD7-8BAF-F8036079C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F56C1-66AD-2507-10B9-72F95BF48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415F4C-AD35-FE49-655D-CB6ECCE2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0A2AF-1258-0469-E651-A06570012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E90FB-75C4-2931-C3E8-56AC266B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164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E789-6CF0-9B91-00FA-C5D7418A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A7808-3D90-E9E1-24BE-AE65CFF45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DB969-CAF2-1F3C-AC91-81F301F37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D19E2-C585-6C73-F8A6-EB227191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225F7-5E18-1F70-28CA-3098B7F4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27EC2-0487-BF39-AF4C-1C923E98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193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63244D-3F67-8AE9-51DA-956985E3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95ACB-37F9-589D-9C34-596BCE9E2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6A347-90DC-1ACB-75A4-F443E9030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6EED-3EF5-5244-B458-222B747533E7}" type="datetimeFigureOut">
              <a:rPr lang="en-KR" smtClean="0"/>
              <a:t>2022/08/06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937C1-E8C7-748F-99B2-DAF09DC42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6CD38-9045-7DD2-90DC-8B0783EFF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D907D-8B7D-604E-8A99-242D4636EF0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231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14/relationships/chartEx" Target="../charts/chartEx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7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3.png"/><Relationship Id="rId10" Type="http://schemas.openxmlformats.org/officeDocument/2006/relationships/image" Target="../media/image41.png"/><Relationship Id="rId19" Type="http://schemas.openxmlformats.org/officeDocument/2006/relationships/image" Target="../media/image2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22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82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23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9" Type="http://schemas.openxmlformats.org/officeDocument/2006/relationships/image" Target="../media/image137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42" Type="http://schemas.openxmlformats.org/officeDocument/2006/relationships/image" Target="../media/image140.png"/><Relationship Id="rId47" Type="http://schemas.openxmlformats.org/officeDocument/2006/relationships/image" Target="../media/image145.png"/><Relationship Id="rId7" Type="http://schemas.openxmlformats.org/officeDocument/2006/relationships/image" Target="../media/image105.png"/><Relationship Id="rId2" Type="http://schemas.openxmlformats.org/officeDocument/2006/relationships/image" Target="../media/image17.png"/><Relationship Id="rId16" Type="http://schemas.openxmlformats.org/officeDocument/2006/relationships/image" Target="../media/image114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38.png"/><Relationship Id="rId45" Type="http://schemas.openxmlformats.org/officeDocument/2006/relationships/image" Target="../media/image143.png"/><Relationship Id="rId5" Type="http://schemas.openxmlformats.org/officeDocument/2006/relationships/image" Target="../media/image2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44" Type="http://schemas.openxmlformats.org/officeDocument/2006/relationships/image" Target="../media/image142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43" Type="http://schemas.openxmlformats.org/officeDocument/2006/relationships/image" Target="../media/image141.png"/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46" Type="http://schemas.openxmlformats.org/officeDocument/2006/relationships/image" Target="../media/image144.png"/><Relationship Id="rId20" Type="http://schemas.openxmlformats.org/officeDocument/2006/relationships/image" Target="../media/image118.png"/><Relationship Id="rId41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88.png"/><Relationship Id="rId3" Type="http://schemas.openxmlformats.org/officeDocument/2006/relationships/image" Target="../media/image147.png"/><Relationship Id="rId21" Type="http://schemas.openxmlformats.org/officeDocument/2006/relationships/image" Target="../media/image162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59.png"/><Relationship Id="rId2" Type="http://schemas.openxmlformats.org/officeDocument/2006/relationships/image" Target="../media/image146.png"/><Relationship Id="rId16" Type="http://schemas.openxmlformats.org/officeDocument/2006/relationships/image" Target="../media/image23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8.png"/><Relationship Id="rId23" Type="http://schemas.openxmlformats.org/officeDocument/2006/relationships/image" Target="../media/image164.png"/><Relationship Id="rId10" Type="http://schemas.openxmlformats.org/officeDocument/2006/relationships/image" Target="../media/image154.png"/><Relationship Id="rId19" Type="http://schemas.openxmlformats.org/officeDocument/2006/relationships/image" Target="../media/image160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48.png"/><Relationship Id="rId22" Type="http://schemas.openxmlformats.org/officeDocument/2006/relationships/image" Target="../media/image1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17.png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4158" y="-1820062"/>
            <a:ext cx="10373623" cy="10373623"/>
            <a:chOff x="-2886237" y="-2730094"/>
            <a:chExt cx="15560435" cy="155604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86237" y="-2730094"/>
              <a:ext cx="15560435" cy="155604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37626" y="1319334"/>
            <a:ext cx="1809119" cy="1809119"/>
            <a:chOff x="17006438" y="1979000"/>
            <a:chExt cx="2713679" cy="27136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06438" y="1979000"/>
              <a:ext cx="2713679" cy="27136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644308" y="-1820062"/>
            <a:ext cx="10373623" cy="10373623"/>
            <a:chOff x="-3966463" y="-2730094"/>
            <a:chExt cx="15560435" cy="15560435"/>
          </a:xfrm>
          <a:solidFill>
            <a:srgbClr val="028BFF"/>
          </a:solidFill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966463" y="-2730094"/>
              <a:ext cx="15560435" cy="15560435"/>
            </a:xfrm>
            <a:prstGeom prst="rect">
              <a:avLst/>
            </a:prstGeom>
            <a:grpFill/>
          </p:spPr>
        </p:pic>
      </p:grpSp>
      <p:grpSp>
        <p:nvGrpSpPr>
          <p:cNvPr id="1005" name="그룹 1005"/>
          <p:cNvGrpSpPr/>
          <p:nvPr/>
        </p:nvGrpSpPr>
        <p:grpSpPr>
          <a:xfrm>
            <a:off x="8713203" y="-1068198"/>
            <a:ext cx="1857239" cy="1855382"/>
            <a:chOff x="13069804" y="-1602297"/>
            <a:chExt cx="2785858" cy="27830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9804" y="-1602297"/>
              <a:ext cx="2785858" cy="27830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85573" y="918990"/>
            <a:ext cx="1304903" cy="1304903"/>
            <a:chOff x="16328360" y="1378485"/>
            <a:chExt cx="1957354" cy="19573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8360" y="1378485"/>
              <a:ext cx="1957354" cy="195735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58800" y="1362750"/>
            <a:ext cx="348044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33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롯데멤버스</a:t>
            </a:r>
            <a:r>
              <a:rPr lang="ko-KR" altLang="en-US" sz="2133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133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빅데이터</a:t>
            </a:r>
            <a:r>
              <a:rPr lang="ko-KR" altLang="en-US" sz="2133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경진대회</a:t>
            </a:r>
          </a:p>
        </p:txBody>
      </p:sp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33252" y="5935067"/>
            <a:ext cx="2246519" cy="280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893" y="5935067"/>
            <a:ext cx="1136809" cy="247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800" y="1803400"/>
            <a:ext cx="752611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상품 판매량 증진</a:t>
            </a:r>
            <a:r>
              <a:rPr lang="ko-KR" altLang="en-US" sz="26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위한</a:t>
            </a:r>
            <a:endParaRPr lang="en-US" altLang="ko-KR" sz="2667" b="1" dirty="0">
              <a:solidFill>
                <a:schemeClr val="tx1">
                  <a:lumMod val="85000"/>
                  <a:lumOff val="1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3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시스템 개발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933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</a:t>
            </a:r>
            <a:endParaRPr lang="en-US" altLang="ko-KR" sz="2933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3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 마케팅 전략 제안</a:t>
            </a:r>
            <a:endParaRPr lang="ko-KR" altLang="en-US" sz="3200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E8DF884-3C7F-80FB-0AF2-D35E2567E226}"/>
              </a:ext>
            </a:extLst>
          </p:cNvPr>
          <p:cNvSpPr/>
          <p:nvPr/>
        </p:nvSpPr>
        <p:spPr>
          <a:xfrm>
            <a:off x="-2082800" y="-889000"/>
            <a:ext cx="8725564" cy="8737596"/>
          </a:xfrm>
          <a:prstGeom prst="ellipse">
            <a:avLst/>
          </a:prstGeom>
          <a:solidFill>
            <a:srgbClr val="008BFF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/>
          </a:p>
        </p:txBody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6438" y="258858"/>
            <a:ext cx="233853" cy="289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16126" y="359899"/>
            <a:ext cx="1144683" cy="44445"/>
            <a:chOff x="15774189" y="539848"/>
            <a:chExt cx="1717024" cy="6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24782C-514A-7164-B05D-957D0B94CD52}"/>
              </a:ext>
            </a:extLst>
          </p:cNvPr>
          <p:cNvSpPr txBox="1"/>
          <p:nvPr/>
        </p:nvSpPr>
        <p:spPr>
          <a:xfrm>
            <a:off x="719327" y="1248431"/>
            <a:ext cx="440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en-US" altLang="ko-KR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기간 변수 </a:t>
            </a: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C7936-7233-91FB-BA6C-8B62AE8E9DC5}"/>
              </a:ext>
            </a:extLst>
          </p:cNvPr>
          <p:cNvSpPr txBox="1"/>
          <p:nvPr/>
        </p:nvSpPr>
        <p:spPr>
          <a:xfrm>
            <a:off x="719327" y="378533"/>
            <a:ext cx="3505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파생 변수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66DBDB-CF3A-6273-1B09-3810BB771FB6}"/>
              </a:ext>
            </a:extLst>
          </p:cNvPr>
          <p:cNvCxnSpPr>
            <a:cxnSpLocks/>
          </p:cNvCxnSpPr>
          <p:nvPr/>
        </p:nvCxnSpPr>
        <p:spPr>
          <a:xfrm>
            <a:off x="1548676" y="448414"/>
            <a:ext cx="88939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5AC480-9610-EEAA-E816-FD933C381011}"/>
              </a:ext>
            </a:extLst>
          </p:cNvPr>
          <p:cNvSpPr txBox="1"/>
          <p:nvPr/>
        </p:nvSpPr>
        <p:spPr>
          <a:xfrm>
            <a:off x="-1915555" y="1842640"/>
            <a:ext cx="9398000" cy="487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제품 카테고리별 </a:t>
            </a:r>
            <a:r>
              <a:rPr lang="ko-KR" altLang="en-US" sz="186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재주문까지 걸린 시간</a:t>
            </a:r>
            <a:r>
              <a:rPr lang="ko-KR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분석</a:t>
            </a:r>
            <a:endParaRPr lang="en-US" altLang="ko-KR" sz="1867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20" name="Chart 19">
                <a:extLst>
                  <a:ext uri="{FF2B5EF4-FFF2-40B4-BE49-F238E27FC236}">
                    <a16:creationId xmlns:a16="http://schemas.microsoft.com/office/drawing/2014/main" id="{47B11B4F-7D28-B736-E3D8-D60D6044EB63}"/>
                  </a:ext>
                </a:extLst>
              </p:cNvPr>
              <p:cNvGraphicFramePr/>
              <p:nvPr/>
            </p:nvGraphicFramePr>
            <p:xfrm>
              <a:off x="7057438" y="645274"/>
              <a:ext cx="9398000" cy="1117358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0" name="Chart 19">
                <a:extLst>
                  <a:ext uri="{FF2B5EF4-FFF2-40B4-BE49-F238E27FC236}">
                    <a16:creationId xmlns:a16="http://schemas.microsoft.com/office/drawing/2014/main" id="{47B11B4F-7D28-B736-E3D8-D60D6044E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57438" y="645274"/>
                <a:ext cx="9398000" cy="1117358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A91E03E-8A1B-A61B-6A47-EBCC99AA1948}"/>
              </a:ext>
            </a:extLst>
          </p:cNvPr>
          <p:cNvSpPr txBox="1"/>
          <p:nvPr/>
        </p:nvSpPr>
        <p:spPr>
          <a:xfrm>
            <a:off x="726416" y="3119634"/>
            <a:ext cx="567615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물건을 재구매하기까지 걸리는 기간은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물건을 다 소비하는데 소요되는 기간을 나타내는 중요한 변수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라고 판단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소분류를 기준으로 제품 재구매에 걸린 시간을 계산해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추천시스템에 입력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하여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 구매아이템으로 추천할 아이템에 구매 기간이 반영되게끔 함</a:t>
            </a:r>
          </a:p>
        </p:txBody>
      </p:sp>
    </p:spTree>
    <p:extLst>
      <p:ext uri="{BB962C8B-B14F-4D97-AF65-F5344CB8AC3E}">
        <p14:creationId xmlns:p14="http://schemas.microsoft.com/office/powerpoint/2010/main" val="2121452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34">
            <a:extLst>
              <a:ext uri="{FF2B5EF4-FFF2-40B4-BE49-F238E27FC236}">
                <a16:creationId xmlns:a16="http://schemas.microsoft.com/office/drawing/2014/main" id="{EAE8A6A9-DAC0-A318-FF78-4185FB98529D}"/>
              </a:ext>
            </a:extLst>
          </p:cNvPr>
          <p:cNvSpPr/>
          <p:nvPr/>
        </p:nvSpPr>
        <p:spPr>
          <a:xfrm>
            <a:off x="5399259" y="2525058"/>
            <a:ext cx="9932890" cy="33073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5EFDA2B6-66EA-E7FD-6F10-4FB983E5EB1A}"/>
              </a:ext>
            </a:extLst>
          </p:cNvPr>
          <p:cNvSpPr/>
          <p:nvPr/>
        </p:nvSpPr>
        <p:spPr>
          <a:xfrm>
            <a:off x="-706054" y="3892132"/>
            <a:ext cx="4885290" cy="5019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1F07BC-6FEA-DD78-BE7B-1C18C051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-2379772"/>
            <a:ext cx="4758267" cy="219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F8794C-7C38-68D9-C7E5-A0A700F55D7D}"/>
              </a:ext>
            </a:extLst>
          </p:cNvPr>
          <p:cNvSpPr txBox="1"/>
          <p:nvPr/>
        </p:nvSpPr>
        <p:spPr>
          <a:xfrm>
            <a:off x="697481" y="1185506"/>
            <a:ext cx="773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CF</a:t>
            </a:r>
            <a:r>
              <a:rPr lang="ko-KR" altLang="en-US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기반 모델의 단점과 </a:t>
            </a:r>
            <a:r>
              <a:rPr lang="en-US" altLang="ko-KR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DL </a:t>
            </a:r>
            <a:r>
              <a:rPr lang="ko-KR" altLang="en-US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기반 모델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164B7-F54D-EBDB-7404-3E340F759DBF}"/>
              </a:ext>
            </a:extLst>
          </p:cNvPr>
          <p:cNvSpPr txBox="1"/>
          <p:nvPr/>
        </p:nvSpPr>
        <p:spPr>
          <a:xfrm>
            <a:off x="719327" y="378534"/>
            <a:ext cx="35052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선정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048421-789C-F53A-4A26-29A97AB15DF1}"/>
              </a:ext>
            </a:extLst>
          </p:cNvPr>
          <p:cNvCxnSpPr>
            <a:cxnSpLocks/>
          </p:cNvCxnSpPr>
          <p:nvPr/>
        </p:nvCxnSpPr>
        <p:spPr>
          <a:xfrm>
            <a:off x="1548676" y="448414"/>
            <a:ext cx="88939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70D49C2-7E7D-481B-B349-1655F5982682}"/>
              </a:ext>
            </a:extLst>
          </p:cNvPr>
          <p:cNvSpPr/>
          <p:nvPr/>
        </p:nvSpPr>
        <p:spPr>
          <a:xfrm>
            <a:off x="4567442" y="3323350"/>
            <a:ext cx="1663635" cy="1639532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284038" dist="50800" dir="5400000" sx="103000" sy="103000" algn="ctr" rotWithShape="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딥러닝 기반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추천시스템</a:t>
            </a:r>
            <a:endParaRPr lang="en-KR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5A2AC0-0403-012B-96F0-8E826BA82435}"/>
              </a:ext>
            </a:extLst>
          </p:cNvPr>
          <p:cNvSpPr txBox="1"/>
          <p:nvPr/>
        </p:nvSpPr>
        <p:spPr>
          <a:xfrm>
            <a:off x="-16329" y="4010718"/>
            <a:ext cx="160172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수집하는 정보량 증가</a:t>
            </a:r>
            <a:endParaRPr lang="en-KR" sz="1333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DDFF71-4658-122E-7A28-A8223BD6D530}"/>
              </a:ext>
            </a:extLst>
          </p:cNvPr>
          <p:cNvSpPr txBox="1"/>
          <p:nvPr/>
        </p:nvSpPr>
        <p:spPr>
          <a:xfrm>
            <a:off x="1711309" y="4008146"/>
            <a:ext cx="2358338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33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데이터의 규모</a:t>
            </a:r>
            <a:r>
              <a:rPr lang="en-US" altLang="ko-KR" sz="1333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333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크기</a:t>
            </a:r>
            <a:r>
              <a:rPr lang="en-US" altLang="ko-KR" sz="1333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333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333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결측치</a:t>
            </a:r>
            <a:r>
              <a:rPr lang="ko-KR" altLang="en-US" sz="1333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증가</a:t>
            </a:r>
            <a:endParaRPr lang="en-KR" sz="1333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EC247CE-EAEC-623C-AF33-69D6FC2AD49F}"/>
              </a:ext>
            </a:extLst>
          </p:cNvPr>
          <p:cNvCxnSpPr>
            <a:cxnSpLocks/>
            <a:stCxn id="12" idx="3"/>
            <a:endCxn id="6" idx="2"/>
          </p:cNvCxnSpPr>
          <p:nvPr/>
        </p:nvCxnSpPr>
        <p:spPr>
          <a:xfrm>
            <a:off x="4179236" y="4143116"/>
            <a:ext cx="38820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7B7E0CF-87F7-82BA-B82E-D013AABF4B3B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4179236" y="2877683"/>
            <a:ext cx="631840" cy="68577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D84474-493B-E2DF-6DAC-D57BD9C899C0}"/>
              </a:ext>
            </a:extLst>
          </p:cNvPr>
          <p:cNvCxnSpPr>
            <a:cxnSpLocks/>
            <a:stCxn id="17" idx="3"/>
            <a:endCxn id="6" idx="3"/>
          </p:cNvCxnSpPr>
          <p:nvPr/>
        </p:nvCxnSpPr>
        <p:spPr>
          <a:xfrm flipV="1">
            <a:off x="4179236" y="4722778"/>
            <a:ext cx="631840" cy="79575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34">
            <a:extLst>
              <a:ext uri="{FF2B5EF4-FFF2-40B4-BE49-F238E27FC236}">
                <a16:creationId xmlns:a16="http://schemas.microsoft.com/office/drawing/2014/main" id="{233FA17B-AC59-CDFD-7A6A-AF1BB984589E}"/>
              </a:ext>
            </a:extLst>
          </p:cNvPr>
          <p:cNvSpPr/>
          <p:nvPr/>
        </p:nvSpPr>
        <p:spPr>
          <a:xfrm>
            <a:off x="-706054" y="2184589"/>
            <a:ext cx="4885290" cy="1386187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</a:t>
            </a:r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메모리 기반 </a:t>
            </a:r>
            <a:r>
              <a:rPr lang="ko-KR" altLang="en-US" sz="1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협업 필터링</a:t>
            </a:r>
            <a:endParaRPr lang="en-US" altLang="ko-KR" sz="1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</a:t>
            </a:r>
            <a:r>
              <a:rPr lang="en-US" altLang="ko-KR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사용자가 아이템에 매긴 평점</a:t>
            </a:r>
            <a:r>
              <a:rPr lang="en-US" altLang="ko-KR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구매 이력 등의 </a:t>
            </a:r>
            <a:endParaRPr lang="en-US" altLang="ko-KR" sz="1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  사용자 행동 양식을 기반으로 추천</a:t>
            </a:r>
            <a:endParaRPr lang="en-US" altLang="ko-KR" sz="1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사각형: 둥근 모서리 34">
            <a:extLst>
              <a:ext uri="{FF2B5EF4-FFF2-40B4-BE49-F238E27FC236}">
                <a16:creationId xmlns:a16="http://schemas.microsoft.com/office/drawing/2014/main" id="{CA143562-48A6-750A-335E-0CF38CB656AC}"/>
              </a:ext>
            </a:extLst>
          </p:cNvPr>
          <p:cNvSpPr/>
          <p:nvPr/>
        </p:nvSpPr>
        <p:spPr>
          <a:xfrm>
            <a:off x="-706054" y="4825440"/>
            <a:ext cx="4885290" cy="1386187"/>
          </a:xfrm>
          <a:prstGeom prst="roundRect">
            <a:avLst>
              <a:gd name="adj" fmla="val 50000"/>
            </a:avLst>
          </a:prstGeom>
          <a:solidFill>
            <a:srgbClr val="02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잠재요인 </a:t>
            </a:r>
            <a:r>
              <a:rPr lang="ko-KR" altLang="en-US" sz="1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기반 협업 필터링</a:t>
            </a:r>
            <a:endParaRPr lang="en-US" sz="1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</a:t>
            </a:r>
            <a:r>
              <a:rPr lang="en-US" altLang="ko-KR" sz="1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4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대규모 다차원 행렬을 차원 축소 기법으로 </a:t>
            </a:r>
            <a:endParaRPr lang="en-US" altLang="ko-KR" sz="1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          분해하여 잠재요인을 찾아냄</a:t>
            </a:r>
            <a:endParaRPr lang="en-KR" sz="1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ADB614-1AED-E866-DD95-B9CB1CBE9AD5}"/>
              </a:ext>
            </a:extLst>
          </p:cNvPr>
          <p:cNvCxnSpPr>
            <a:cxnSpLocks/>
          </p:cNvCxnSpPr>
          <p:nvPr/>
        </p:nvCxnSpPr>
        <p:spPr>
          <a:xfrm>
            <a:off x="1503571" y="4156873"/>
            <a:ext cx="26837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E26E19B-9125-0C8E-0152-6622B483888D}"/>
              </a:ext>
            </a:extLst>
          </p:cNvPr>
          <p:cNvSpPr/>
          <p:nvPr/>
        </p:nvSpPr>
        <p:spPr>
          <a:xfrm>
            <a:off x="6506582" y="2985174"/>
            <a:ext cx="5465286" cy="2640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기존의 모델에서 상용되던 사용자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아이템 형식의 선형 변환 행렬은 복잡한 관계를 알기 어려웠음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비선형 변환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사용하여 더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복잡한 상호작용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파악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Hand-crafting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중요성 감소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다차원 입력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효과적으로 처리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RNN, CNN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통하여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Sequential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대한 성능 향상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7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rapezoid 62">
            <a:extLst>
              <a:ext uri="{FF2B5EF4-FFF2-40B4-BE49-F238E27FC236}">
                <a16:creationId xmlns:a16="http://schemas.microsoft.com/office/drawing/2014/main" id="{BFDA0EA0-6871-293F-2876-A88578750680}"/>
              </a:ext>
            </a:extLst>
          </p:cNvPr>
          <p:cNvSpPr/>
          <p:nvPr/>
        </p:nvSpPr>
        <p:spPr>
          <a:xfrm rot="5400000">
            <a:off x="7914598" y="2968699"/>
            <a:ext cx="1439471" cy="783032"/>
          </a:xfrm>
          <a:prstGeom prst="trapezoid">
            <a:avLst/>
          </a:prstGeom>
          <a:solidFill>
            <a:srgbClr val="008BFF">
              <a:alpha val="16000"/>
            </a:srgb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02AFD7-3B0B-824D-8E9F-DCDC33BB2AFE}"/>
              </a:ext>
            </a:extLst>
          </p:cNvPr>
          <p:cNvCxnSpPr>
            <a:cxnSpLocks/>
            <a:stCxn id="17" idx="4"/>
            <a:endCxn id="18" idx="2"/>
          </p:cNvCxnSpPr>
          <p:nvPr/>
        </p:nvCxnSpPr>
        <p:spPr>
          <a:xfrm>
            <a:off x="7198170" y="3348953"/>
            <a:ext cx="326137" cy="13399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F3D117DD-918E-A139-01C4-B2A9346A8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27" y="-2846852"/>
            <a:ext cx="4775200" cy="268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FBA498-FE82-28DF-E47C-725B45A1B5A7}"/>
              </a:ext>
            </a:extLst>
          </p:cNvPr>
          <p:cNvSpPr txBox="1"/>
          <p:nvPr/>
        </p:nvSpPr>
        <p:spPr>
          <a:xfrm>
            <a:off x="719327" y="715154"/>
            <a:ext cx="773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DNN </a:t>
            </a:r>
            <a:r>
              <a:rPr lang="ko-KR" altLang="en-US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B85A8-5B81-5CE2-9EDE-11D8C87082E1}"/>
              </a:ext>
            </a:extLst>
          </p:cNvPr>
          <p:cNvSpPr txBox="1"/>
          <p:nvPr/>
        </p:nvSpPr>
        <p:spPr>
          <a:xfrm>
            <a:off x="719327" y="330200"/>
            <a:ext cx="3505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선정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52F4B4-50A6-D7C8-0EAD-6F27DFF517A1}"/>
              </a:ext>
            </a:extLst>
          </p:cNvPr>
          <p:cNvCxnSpPr>
            <a:cxnSpLocks/>
          </p:cNvCxnSpPr>
          <p:nvPr/>
        </p:nvCxnSpPr>
        <p:spPr>
          <a:xfrm>
            <a:off x="1548676" y="448414"/>
            <a:ext cx="88939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DBFE24-8264-0B37-C328-CAD3A1DC76EB}"/>
              </a:ext>
            </a:extLst>
          </p:cNvPr>
          <p:cNvSpPr txBox="1"/>
          <p:nvPr/>
        </p:nvSpPr>
        <p:spPr>
          <a:xfrm>
            <a:off x="2471927" y="906629"/>
            <a:ext cx="679907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Youtube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사용자들에게 영상을 추천하기 위해 설계한 딥러닝 기반의 추천 알고리즘</a:t>
            </a:r>
            <a:endParaRPr lang="en-KR" sz="1333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F7B16-BB83-3829-9CA4-9F29DE19AE1F}"/>
              </a:ext>
            </a:extLst>
          </p:cNvPr>
          <p:cNvSpPr txBox="1"/>
          <p:nvPr/>
        </p:nvSpPr>
        <p:spPr>
          <a:xfrm>
            <a:off x="725234" y="1428305"/>
            <a:ext cx="6799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영상 추천의 문제점</a:t>
            </a:r>
            <a:endParaRPr lang="en-KR" sz="16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62801A24-6AF1-97B5-6E40-02FA222CF6C7}"/>
              </a:ext>
            </a:extLst>
          </p:cNvPr>
          <p:cNvSpPr/>
          <p:nvPr/>
        </p:nvSpPr>
        <p:spPr>
          <a:xfrm>
            <a:off x="6254307" y="3001179"/>
            <a:ext cx="943863" cy="6955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23213" dist="508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전체 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비디오</a:t>
            </a:r>
            <a:endParaRPr lang="en-KR" sz="12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28779F4C-8FE2-4FC6-03E9-46A5831D1B0C}"/>
              </a:ext>
            </a:extLst>
          </p:cNvPr>
          <p:cNvSpPr/>
          <p:nvPr/>
        </p:nvSpPr>
        <p:spPr>
          <a:xfrm rot="5400000">
            <a:off x="7079107" y="2905152"/>
            <a:ext cx="1804800" cy="914400"/>
          </a:xfrm>
          <a:prstGeom prst="trapezoid">
            <a:avLst/>
          </a:prstGeom>
          <a:solidFill>
            <a:srgbClr val="008BFF"/>
          </a:solidFill>
          <a:ln>
            <a:noFill/>
          </a:ln>
          <a:effectLst>
            <a:outerShdw blurRad="123213" dist="508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CEEB8401-C1DB-C0CD-772D-67EBA412009B}"/>
              </a:ext>
            </a:extLst>
          </p:cNvPr>
          <p:cNvSpPr/>
          <p:nvPr/>
        </p:nvSpPr>
        <p:spPr>
          <a:xfrm rot="5400000">
            <a:off x="8689544" y="2941073"/>
            <a:ext cx="1135173" cy="824046"/>
          </a:xfrm>
          <a:prstGeom prst="trapezoid">
            <a:avLst/>
          </a:prstGeom>
          <a:solidFill>
            <a:srgbClr val="008BFF"/>
          </a:solidFill>
          <a:ln>
            <a:noFill/>
          </a:ln>
          <a:effectLst>
            <a:outerShdw blurRad="123213" dist="508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DF0BD-5781-B806-4C0B-47AB079E5634}"/>
              </a:ext>
            </a:extLst>
          </p:cNvPr>
          <p:cNvSpPr txBox="1"/>
          <p:nvPr/>
        </p:nvSpPr>
        <p:spPr>
          <a:xfrm>
            <a:off x="7603038" y="3164830"/>
            <a:ext cx="756938" cy="461665"/>
          </a:xfrm>
          <a:prstGeom prst="rect">
            <a:avLst/>
          </a:prstGeom>
          <a:noFill/>
          <a:ln>
            <a:noFill/>
          </a:ln>
          <a:effectLst>
            <a:outerShdw blurRad="123213" dist="50800" algn="ctr" rotWithShape="0">
              <a:srgbClr val="000000">
                <a:alpha val="30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</a:t>
            </a:r>
            <a:endParaRPr lang="en-US" altLang="ko-KR" sz="12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endParaRPr lang="en-KR" sz="12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997FC1-CCFE-BE96-9B5D-CC582DC0E11F}"/>
              </a:ext>
            </a:extLst>
          </p:cNvPr>
          <p:cNvSpPr txBox="1"/>
          <p:nvPr/>
        </p:nvSpPr>
        <p:spPr>
          <a:xfrm>
            <a:off x="8866466" y="3241512"/>
            <a:ext cx="756938" cy="276999"/>
          </a:xfrm>
          <a:prstGeom prst="rect">
            <a:avLst/>
          </a:prstGeom>
          <a:noFill/>
          <a:ln>
            <a:noFill/>
          </a:ln>
          <a:effectLst>
            <a:outerShdw blurRad="123213" dist="50800" algn="ctr" rotWithShape="0">
              <a:srgbClr val="000000">
                <a:alpha val="30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순위 모델</a:t>
            </a:r>
            <a:endParaRPr lang="en-KR" sz="12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Can 21">
            <a:extLst>
              <a:ext uri="{FF2B5EF4-FFF2-40B4-BE49-F238E27FC236}">
                <a16:creationId xmlns:a16="http://schemas.microsoft.com/office/drawing/2014/main" id="{D24EC7A5-C3C0-25A9-B982-4F974BF63A34}"/>
              </a:ext>
            </a:extLst>
          </p:cNvPr>
          <p:cNvSpPr/>
          <p:nvPr/>
        </p:nvSpPr>
        <p:spPr>
          <a:xfrm>
            <a:off x="8779575" y="4079949"/>
            <a:ext cx="943863" cy="695547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23213" dist="508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비디오의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특성</a:t>
            </a:r>
            <a:endParaRPr lang="en-KR" sz="12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9F5805-E5C3-F88C-3968-EA368654F6B3}"/>
              </a:ext>
            </a:extLst>
          </p:cNvPr>
          <p:cNvSpPr/>
          <p:nvPr/>
        </p:nvSpPr>
        <p:spPr>
          <a:xfrm>
            <a:off x="6864422" y="4389296"/>
            <a:ext cx="1574800" cy="379091"/>
          </a:xfrm>
          <a:prstGeom prst="rect">
            <a:avLst/>
          </a:prstGeom>
          <a:solidFill>
            <a:srgbClr val="FFCD4A"/>
          </a:solidFill>
          <a:ln>
            <a:noFill/>
          </a:ln>
          <a:effectLst>
            <a:outerShdw blurRad="123213" dist="508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 순위 결정 요소</a:t>
            </a:r>
            <a:endParaRPr lang="en-KR" sz="12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0B7DCE-3B98-1E4B-9B17-01008D18D740}"/>
              </a:ext>
            </a:extLst>
          </p:cNvPr>
          <p:cNvSpPr/>
          <p:nvPr/>
        </p:nvSpPr>
        <p:spPr>
          <a:xfrm>
            <a:off x="7524307" y="1895235"/>
            <a:ext cx="2144847" cy="379091"/>
          </a:xfrm>
          <a:prstGeom prst="rect">
            <a:avLst/>
          </a:prstGeom>
          <a:solidFill>
            <a:srgbClr val="FFCD4A"/>
          </a:solidFill>
          <a:ln>
            <a:noFill/>
          </a:ln>
          <a:effectLst>
            <a:outerShdw blurRad="123213" dist="508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유저 히스토리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특성</a:t>
            </a:r>
            <a:endParaRPr lang="en-KR" sz="12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DB93EF-9695-6322-9D60-64088B1E061E}"/>
              </a:ext>
            </a:extLst>
          </p:cNvPr>
          <p:cNvSpPr/>
          <p:nvPr/>
        </p:nvSpPr>
        <p:spPr>
          <a:xfrm>
            <a:off x="9942377" y="3132068"/>
            <a:ext cx="824047" cy="4337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23213" dist="508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결과</a:t>
            </a:r>
            <a:endParaRPr lang="en-KR" sz="12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C3FAD4B-0E09-7900-D6F7-72ECA5A1ADA7}"/>
              </a:ext>
            </a:extLst>
          </p:cNvPr>
          <p:cNvCxnSpPr>
            <a:cxnSpLocks/>
            <a:stCxn id="19" idx="0"/>
            <a:endCxn id="25" idx="1"/>
          </p:cNvCxnSpPr>
          <p:nvPr/>
        </p:nvCxnSpPr>
        <p:spPr>
          <a:xfrm flipV="1">
            <a:off x="9669154" y="3348952"/>
            <a:ext cx="273223" cy="4144"/>
          </a:xfrm>
          <a:prstGeom prst="straightConnector1">
            <a:avLst/>
          </a:prstGeom>
          <a:ln w="57150">
            <a:solidFill>
              <a:srgbClr val="008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E50E21-A40B-B101-A8FA-32A961DCFE2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981507" y="2274326"/>
            <a:ext cx="0" cy="299926"/>
          </a:xfrm>
          <a:prstGeom prst="straightConnector1">
            <a:avLst/>
          </a:prstGeom>
          <a:ln w="57150">
            <a:solidFill>
              <a:srgbClr val="FFC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A4A44B-94CD-F801-53D0-CA1CEA311473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9251507" y="2223526"/>
            <a:ext cx="5623" cy="664989"/>
          </a:xfrm>
          <a:prstGeom prst="straightConnector1">
            <a:avLst/>
          </a:prstGeom>
          <a:ln w="57150">
            <a:solidFill>
              <a:srgbClr val="FFC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262F19A-B14B-7FEC-BB56-86A5F988AC15}"/>
              </a:ext>
            </a:extLst>
          </p:cNvPr>
          <p:cNvCxnSpPr>
            <a:stCxn id="22" idx="1"/>
            <a:endCxn id="19" idx="3"/>
          </p:cNvCxnSpPr>
          <p:nvPr/>
        </p:nvCxnSpPr>
        <p:spPr>
          <a:xfrm flipV="1">
            <a:off x="9251507" y="3817677"/>
            <a:ext cx="5623" cy="262271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B39967D-AD1E-5DD0-7F84-729B41051312}"/>
              </a:ext>
            </a:extLst>
          </p:cNvPr>
          <p:cNvCxnSpPr>
            <a:stCxn id="23" idx="3"/>
            <a:endCxn id="19" idx="2"/>
          </p:cNvCxnSpPr>
          <p:nvPr/>
        </p:nvCxnSpPr>
        <p:spPr>
          <a:xfrm flipV="1">
            <a:off x="8439222" y="3353096"/>
            <a:ext cx="405885" cy="1225745"/>
          </a:xfrm>
          <a:prstGeom prst="bentConnector3">
            <a:avLst/>
          </a:prstGeom>
          <a:ln w="57150">
            <a:solidFill>
              <a:srgbClr val="FFCD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99060D4-CFDF-5144-908F-0D41A675692F}"/>
              </a:ext>
            </a:extLst>
          </p:cNvPr>
          <p:cNvSpPr txBox="1"/>
          <p:nvPr/>
        </p:nvSpPr>
        <p:spPr>
          <a:xfrm>
            <a:off x="6096000" y="1412223"/>
            <a:ext cx="6799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모델의 구조</a:t>
            </a:r>
            <a:endParaRPr lang="en-KR" sz="16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CE75B0-C079-B6E5-1CA0-C6B3DDA1B1BC}"/>
              </a:ext>
            </a:extLst>
          </p:cNvPr>
          <p:cNvSpPr txBox="1"/>
          <p:nvPr/>
        </p:nvSpPr>
        <p:spPr>
          <a:xfrm>
            <a:off x="6254307" y="4995309"/>
            <a:ext cx="45121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11" indent="-228611">
              <a:buAutoNum type="arabi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차로 유저에게 적합한 </a:t>
            </a:r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Top N(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주로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몇백개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영상들을 </a:t>
            </a:r>
            <a:r>
              <a:rPr lang="ko-KR" altLang="en-US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유튜브 행동 기록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기반으로 해서 추출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28611" indent="-228611">
              <a:buAutoNum type="arabi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순위 모델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모델의 결과를 기준으로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모델에 입력한 </a:t>
            </a:r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외에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추가적으로 영향을 줄 것 같은 </a:t>
            </a:r>
            <a:r>
              <a:rPr 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feature(ex.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여부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주문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회차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</a:t>
            </a:r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넣어줌</a:t>
            </a:r>
            <a:endParaRPr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28611" indent="-228611">
              <a:buAutoNum type="arabicPeriod"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이전 시청 기록</a:t>
            </a:r>
            <a:r>
              <a:rPr lang="en-US" altLang="ko-KR" sz="1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1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Negative sampling</a:t>
            </a:r>
            <a:r>
              <a:rPr lang="ko-KR" altLang="en-US" sz="12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활용하여 </a:t>
            </a:r>
            <a:r>
              <a:rPr lang="ko-KR" altLang="en-US" sz="1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영상 추천 문제를 해결</a:t>
            </a:r>
            <a:endParaRPr lang="en-KR" sz="1200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사각형: 둥근 모서리 34">
            <a:extLst>
              <a:ext uri="{FF2B5EF4-FFF2-40B4-BE49-F238E27FC236}">
                <a16:creationId xmlns:a16="http://schemas.microsoft.com/office/drawing/2014/main" id="{E8418B10-88CE-9508-140D-FC45C57C7DD3}"/>
              </a:ext>
            </a:extLst>
          </p:cNvPr>
          <p:cNvSpPr/>
          <p:nvPr/>
        </p:nvSpPr>
        <p:spPr>
          <a:xfrm>
            <a:off x="966414" y="1945720"/>
            <a:ext cx="4484103" cy="121911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R" sz="1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Scale</a:t>
            </a: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엄청난 유저와 아이템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제한된 컴퓨팅 파워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모두 고려하여   효율적인 서빙과 이에 특화된 추천 필요</a:t>
            </a:r>
            <a:endParaRPr lang="en-KR" sz="12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사각형: 둥근 모서리 34">
            <a:extLst>
              <a:ext uri="{FF2B5EF4-FFF2-40B4-BE49-F238E27FC236}">
                <a16:creationId xmlns:a16="http://schemas.microsoft.com/office/drawing/2014/main" id="{159EFE37-F821-AB0E-7B19-A9295E19EB3C}"/>
              </a:ext>
            </a:extLst>
          </p:cNvPr>
          <p:cNvSpPr/>
          <p:nvPr/>
        </p:nvSpPr>
        <p:spPr>
          <a:xfrm>
            <a:off x="966413" y="3380011"/>
            <a:ext cx="4484103" cy="121911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en-KR" sz="1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Freshness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학습된 컨텐츠에서 나오는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리액션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exploitation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새로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업로드된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컨텐츠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exploration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실시간으로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적절히 조합</a:t>
            </a:r>
            <a:endParaRPr lang="en-KR" sz="12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사각형: 둥근 모서리 34">
            <a:extLst>
              <a:ext uri="{FF2B5EF4-FFF2-40B4-BE49-F238E27FC236}">
                <a16:creationId xmlns:a16="http://schemas.microsoft.com/office/drawing/2014/main" id="{3A3344E8-81C1-0CD4-D869-E629F74ABCB1}"/>
              </a:ext>
            </a:extLst>
          </p:cNvPr>
          <p:cNvSpPr/>
          <p:nvPr/>
        </p:nvSpPr>
        <p:spPr>
          <a:xfrm>
            <a:off x="966413" y="4814302"/>
            <a:ext cx="4484103" cy="121911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en-KR" sz="1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Noise</a:t>
            </a:r>
          </a:p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높은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Sparsity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다양한 외부적 요인으로 인해 유저의 행동을 예측하기 어려움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Implicit Feedback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저품질의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메타데이터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적절히 활용</a:t>
            </a:r>
            <a:endParaRPr lang="en-KR" sz="12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1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BA498-FE82-28DF-E47C-725B45A1B5A7}"/>
              </a:ext>
            </a:extLst>
          </p:cNvPr>
          <p:cNvSpPr txBox="1"/>
          <p:nvPr/>
        </p:nvSpPr>
        <p:spPr>
          <a:xfrm>
            <a:off x="711307" y="817456"/>
            <a:ext cx="773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추천 시스템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B85A8-5B81-5CE2-9EDE-11D8C87082E1}"/>
              </a:ext>
            </a:extLst>
          </p:cNvPr>
          <p:cNvSpPr txBox="1"/>
          <p:nvPr/>
        </p:nvSpPr>
        <p:spPr>
          <a:xfrm>
            <a:off x="719327" y="378534"/>
            <a:ext cx="35052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선정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52F4B4-50A6-D7C8-0EAD-6F27DFF517A1}"/>
              </a:ext>
            </a:extLst>
          </p:cNvPr>
          <p:cNvCxnSpPr>
            <a:cxnSpLocks/>
          </p:cNvCxnSpPr>
          <p:nvPr/>
        </p:nvCxnSpPr>
        <p:spPr>
          <a:xfrm>
            <a:off x="1548676" y="448414"/>
            <a:ext cx="88939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C91E277-4D63-CCB1-66D6-652B8C537DB5}"/>
              </a:ext>
            </a:extLst>
          </p:cNvPr>
          <p:cNvGrpSpPr/>
          <p:nvPr/>
        </p:nvGrpSpPr>
        <p:grpSpPr>
          <a:xfrm>
            <a:off x="-152400" y="2921000"/>
            <a:ext cx="7067687" cy="3913841"/>
            <a:chOff x="-286987" y="3543301"/>
            <a:chExt cx="12478987" cy="6774195"/>
          </a:xfrm>
        </p:grpSpPr>
        <p:pic>
          <p:nvPicPr>
            <p:cNvPr id="10242" name="Picture 2" descr="노트북 아이콘 로고 일러스트 ai 다운로드 - 로고요고">
              <a:extLst>
                <a:ext uri="{FF2B5EF4-FFF2-40B4-BE49-F238E27FC236}">
                  <a16:creationId xmlns:a16="http://schemas.microsoft.com/office/drawing/2014/main" id="{461A1597-9A6D-1701-04E8-CB9AC381CA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13" t="34444" r="18563" b="34889"/>
            <a:stretch/>
          </p:blipFill>
          <p:spPr bwMode="auto">
            <a:xfrm>
              <a:off x="-286987" y="3543301"/>
              <a:ext cx="12478987" cy="6774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C3F27E6-D850-E842-B0CE-BF87F08FD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1" y="4560300"/>
              <a:ext cx="8534400" cy="4698000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8FF7DE7-2B50-6C79-C101-8C5D09F70CDC}"/>
              </a:ext>
            </a:extLst>
          </p:cNvPr>
          <p:cNvSpPr/>
          <p:nvPr/>
        </p:nvSpPr>
        <p:spPr>
          <a:xfrm>
            <a:off x="6660641" y="1733586"/>
            <a:ext cx="4826000" cy="16392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사각형: 둥근 모서리 34">
            <a:extLst>
              <a:ext uri="{FF2B5EF4-FFF2-40B4-BE49-F238E27FC236}">
                <a16:creationId xmlns:a16="http://schemas.microsoft.com/office/drawing/2014/main" id="{631E7CC8-204A-4265-FF0C-5E36470E3DD2}"/>
              </a:ext>
            </a:extLst>
          </p:cNvPr>
          <p:cNvSpPr/>
          <p:nvPr/>
        </p:nvSpPr>
        <p:spPr>
          <a:xfrm>
            <a:off x="6378113" y="1415262"/>
            <a:ext cx="3148665" cy="45348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 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거래 관련 변수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5AF6DD-D917-E413-43D1-CF8489BA5AF2}"/>
              </a:ext>
            </a:extLst>
          </p:cNvPr>
          <p:cNvSpPr/>
          <p:nvPr/>
        </p:nvSpPr>
        <p:spPr>
          <a:xfrm>
            <a:off x="6688523" y="4677067"/>
            <a:ext cx="4826000" cy="18183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/>
          </a:p>
        </p:txBody>
      </p:sp>
      <p:sp>
        <p:nvSpPr>
          <p:cNvPr id="16" name="사각형: 둥근 모서리 34">
            <a:extLst>
              <a:ext uri="{FF2B5EF4-FFF2-40B4-BE49-F238E27FC236}">
                <a16:creationId xmlns:a16="http://schemas.microsoft.com/office/drawing/2014/main" id="{EAB63580-8FEE-72A9-25DB-600EA11ABF86}"/>
              </a:ext>
            </a:extLst>
          </p:cNvPr>
          <p:cNvSpPr/>
          <p:nvPr/>
        </p:nvSpPr>
        <p:spPr>
          <a:xfrm>
            <a:off x="6448070" y="4360015"/>
            <a:ext cx="3141231" cy="45348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순위 모델 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유저 관련 변수</a:t>
            </a:r>
            <a:r>
              <a: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ko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5D7D81-787A-4F0E-3000-18E2A6187231}"/>
              </a:ext>
            </a:extLst>
          </p:cNvPr>
          <p:cNvSpPr txBox="1"/>
          <p:nvPr/>
        </p:nvSpPr>
        <p:spPr>
          <a:xfrm>
            <a:off x="6880667" y="2032551"/>
            <a:ext cx="16699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 코드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주문 요일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주문 시간</a:t>
            </a:r>
            <a:endParaRPr lang="en-KR" sz="16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DD6561-1E0E-4AB5-40C7-42BADC1CAAAA}"/>
              </a:ext>
            </a:extLst>
          </p:cNvPr>
          <p:cNvSpPr txBox="1"/>
          <p:nvPr/>
        </p:nvSpPr>
        <p:spPr>
          <a:xfrm>
            <a:off x="8956980" y="2011792"/>
            <a:ext cx="25252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소요 기간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 금액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스케일링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 채널</a:t>
            </a:r>
            <a:endParaRPr lang="en-KR" sz="16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0244" name="Picture 4" descr="パソコンを使うスポーツウェアを着た人のイラスト（男性） | かわいい ...">
            <a:extLst>
              <a:ext uri="{FF2B5EF4-FFF2-40B4-BE49-F238E27FC236}">
                <a16:creationId xmlns:a16="http://schemas.microsoft.com/office/drawing/2014/main" id="{A2F7FF1D-E012-8B00-AA7F-F95550BF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292" y="2110048"/>
            <a:ext cx="1369992" cy="138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296B9E1-19A6-7AF9-CA4D-F4D0CC1F63A2}"/>
              </a:ext>
            </a:extLst>
          </p:cNvPr>
          <p:cNvSpPr txBox="1"/>
          <p:nvPr/>
        </p:nvSpPr>
        <p:spPr>
          <a:xfrm>
            <a:off x="6973715" y="4953868"/>
            <a:ext cx="208994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상품명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소분류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유저가 재구매한 상품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b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 외의 상품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84CA83-A5C0-B3BC-FA9C-47815E090F17}"/>
              </a:ext>
            </a:extLst>
          </p:cNvPr>
          <p:cNvSpPr txBox="1"/>
          <p:nvPr/>
        </p:nvSpPr>
        <p:spPr>
          <a:xfrm>
            <a:off x="9101524" y="4907079"/>
            <a:ext cx="25252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거주 지역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연령대</a:t>
            </a:r>
            <a:endParaRPr lang="en-KR" sz="16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A007C7A-A4FE-C31B-A4D9-B8FADDE79B24}"/>
              </a:ext>
            </a:extLst>
          </p:cNvPr>
          <p:cNvCxnSpPr>
            <a:cxnSpLocks/>
          </p:cNvCxnSpPr>
          <p:nvPr/>
        </p:nvCxnSpPr>
        <p:spPr>
          <a:xfrm>
            <a:off x="8891311" y="3376859"/>
            <a:ext cx="0" cy="97967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BEE4C0-2AFA-A582-8DA7-BDC40CBF2057}"/>
              </a:ext>
            </a:extLst>
          </p:cNvPr>
          <p:cNvSpPr txBox="1"/>
          <p:nvPr/>
        </p:nvSpPr>
        <p:spPr>
          <a:xfrm>
            <a:off x="9671508" y="3600499"/>
            <a:ext cx="1517510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33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후보군 추출</a:t>
            </a:r>
            <a:endParaRPr lang="en-US" altLang="ko-KR" sz="2133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5462FB-19D8-8B2B-0FAC-187A64D5978D}"/>
              </a:ext>
            </a:extLst>
          </p:cNvPr>
          <p:cNvCxnSpPr/>
          <p:nvPr/>
        </p:nvCxnSpPr>
        <p:spPr>
          <a:xfrm>
            <a:off x="8891312" y="3876654"/>
            <a:ext cx="674602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168D5CD-65AC-01AD-5B35-BA26427A0D0B}"/>
              </a:ext>
            </a:extLst>
          </p:cNvPr>
          <p:cNvSpPr/>
          <p:nvPr/>
        </p:nvSpPr>
        <p:spPr>
          <a:xfrm>
            <a:off x="2652905" y="1552906"/>
            <a:ext cx="3290423" cy="14928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1778" dist="50800" dir="318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AF190A-6E65-0E92-989D-303B66CF1DCA}"/>
              </a:ext>
            </a:extLst>
          </p:cNvPr>
          <p:cNvSpPr txBox="1"/>
          <p:nvPr/>
        </p:nvSpPr>
        <p:spPr>
          <a:xfrm>
            <a:off x="2981744" y="1649640"/>
            <a:ext cx="3148665" cy="123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DNN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모델을 활용하여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867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메인 화면</a:t>
            </a:r>
            <a:r>
              <a:rPr lang="ko-KR" altLang="en-US" sz="1867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ko-KR" altLang="en-US" sz="1867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유저별로 추천할</a:t>
            </a:r>
            <a:endParaRPr lang="en-US" altLang="ko-KR" sz="1867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상품을 선택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6" name="사각형: 둥근 모서리 34">
            <a:extLst>
              <a:ext uri="{FF2B5EF4-FFF2-40B4-BE49-F238E27FC236}">
                <a16:creationId xmlns:a16="http://schemas.microsoft.com/office/drawing/2014/main" id="{4655F070-3580-C95A-9CAE-2DC7EF08B6D8}"/>
              </a:ext>
            </a:extLst>
          </p:cNvPr>
          <p:cNvSpPr/>
          <p:nvPr/>
        </p:nvSpPr>
        <p:spPr>
          <a:xfrm>
            <a:off x="1096942" y="1568328"/>
            <a:ext cx="1764888" cy="453483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목표</a:t>
            </a:r>
          </a:p>
        </p:txBody>
      </p:sp>
    </p:spTree>
    <p:extLst>
      <p:ext uri="{BB962C8B-B14F-4D97-AF65-F5344CB8AC3E}">
        <p14:creationId xmlns:p14="http://schemas.microsoft.com/office/powerpoint/2010/main" val="150705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FBA498-FE82-28DF-E47C-725B45A1B5A7}"/>
              </a:ext>
            </a:extLst>
          </p:cNvPr>
          <p:cNvSpPr txBox="1"/>
          <p:nvPr/>
        </p:nvSpPr>
        <p:spPr>
          <a:xfrm>
            <a:off x="711307" y="817456"/>
            <a:ext cx="773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분리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B85A8-5B81-5CE2-9EDE-11D8C87082E1}"/>
              </a:ext>
            </a:extLst>
          </p:cNvPr>
          <p:cNvSpPr txBox="1"/>
          <p:nvPr/>
        </p:nvSpPr>
        <p:spPr>
          <a:xfrm>
            <a:off x="719327" y="378534"/>
            <a:ext cx="3505200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선정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52F4B4-50A6-D7C8-0EAD-6F27DFF517A1}"/>
              </a:ext>
            </a:extLst>
          </p:cNvPr>
          <p:cNvCxnSpPr>
            <a:cxnSpLocks/>
          </p:cNvCxnSpPr>
          <p:nvPr/>
        </p:nvCxnSpPr>
        <p:spPr>
          <a:xfrm>
            <a:off x="1548676" y="448414"/>
            <a:ext cx="88939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6D8BDC9-BBAF-B26A-C1AF-50D09DF33455}"/>
              </a:ext>
            </a:extLst>
          </p:cNvPr>
          <p:cNvSpPr txBox="1"/>
          <p:nvPr/>
        </p:nvSpPr>
        <p:spPr>
          <a:xfrm>
            <a:off x="711307" y="1493010"/>
            <a:ext cx="6799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 시스템의 데이터 분리 기법</a:t>
            </a:r>
            <a:endParaRPr lang="en-KR" sz="16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사각형: 둥근 모서리 34">
            <a:extLst>
              <a:ext uri="{FF2B5EF4-FFF2-40B4-BE49-F238E27FC236}">
                <a16:creationId xmlns:a16="http://schemas.microsoft.com/office/drawing/2014/main" id="{6FB56E16-954A-03AE-84F7-AD255E91515B}"/>
              </a:ext>
            </a:extLst>
          </p:cNvPr>
          <p:cNvSpPr/>
          <p:nvPr/>
        </p:nvSpPr>
        <p:spPr>
          <a:xfrm>
            <a:off x="799086" y="2098528"/>
            <a:ext cx="3498054" cy="9144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ko-KR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 one out split</a:t>
            </a:r>
          </a:p>
          <a:p>
            <a:pPr algn="ctr"/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시간순으로 가장 마지막 거래를 </a:t>
            </a:r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사용</a:t>
            </a:r>
          </a:p>
        </p:txBody>
      </p:sp>
      <p:sp>
        <p:nvSpPr>
          <p:cNvPr id="10" name="사각형: 둥근 모서리 34">
            <a:extLst>
              <a:ext uri="{FF2B5EF4-FFF2-40B4-BE49-F238E27FC236}">
                <a16:creationId xmlns:a16="http://schemas.microsoft.com/office/drawing/2014/main" id="{9492BAF8-F417-311A-23C7-7A42A5490536}"/>
              </a:ext>
            </a:extLst>
          </p:cNvPr>
          <p:cNvSpPr/>
          <p:nvPr/>
        </p:nvSpPr>
        <p:spPr>
          <a:xfrm>
            <a:off x="1340472" y="3171179"/>
            <a:ext cx="3498054" cy="914400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</a:rPr>
              <a:t>2.</a:t>
            </a:r>
            <a:r>
              <a:rPr lang="ko-KR" altLang="en-US" sz="1867" b="1" dirty="0">
                <a:solidFill>
                  <a:schemeClr val="bg1"/>
                </a:solidFill>
              </a:rPr>
              <a:t> </a:t>
            </a:r>
            <a:r>
              <a:rPr lang="en-US" sz="1867" b="1" dirty="0">
                <a:solidFill>
                  <a:schemeClr val="bg1"/>
                </a:solidFill>
              </a:rPr>
              <a:t>Temporal Split</a:t>
            </a:r>
          </a:p>
          <a:p>
            <a:pPr algn="ctr"/>
            <a:r>
              <a:rPr lang="en-US" altLang="ko-KR" sz="1333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33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기점</a:t>
            </a:r>
            <a:r>
              <a:rPr lang="en-US" altLang="ko-KR" sz="1333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333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비율 </a:t>
            </a:r>
            <a:r>
              <a:rPr lang="en-US" altLang="ko-KR" sz="1333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 </a:t>
            </a:r>
            <a:r>
              <a:rPr lang="ko-KR" altLang="en-US" sz="1333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시점</a:t>
            </a:r>
            <a:r>
              <a:rPr lang="en-US" altLang="ko-KR" sz="1333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333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기준으로 분리</a:t>
            </a:r>
          </a:p>
        </p:txBody>
      </p:sp>
      <p:sp>
        <p:nvSpPr>
          <p:cNvPr id="11" name="사각형: 둥근 모서리 34">
            <a:extLst>
              <a:ext uri="{FF2B5EF4-FFF2-40B4-BE49-F238E27FC236}">
                <a16:creationId xmlns:a16="http://schemas.microsoft.com/office/drawing/2014/main" id="{0AA08CCF-8F5C-825E-AEDF-7612F2C53076}"/>
              </a:ext>
            </a:extLst>
          </p:cNvPr>
          <p:cNvSpPr/>
          <p:nvPr/>
        </p:nvSpPr>
        <p:spPr>
          <a:xfrm>
            <a:off x="809939" y="4230819"/>
            <a:ext cx="3498054" cy="9144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ko-KR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Split</a:t>
            </a:r>
          </a:p>
          <a:p>
            <a:pPr algn="ctr"/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 상관없이 랜덤하게 분리</a:t>
            </a:r>
          </a:p>
        </p:txBody>
      </p:sp>
      <p:sp>
        <p:nvSpPr>
          <p:cNvPr id="12" name="사각형: 둥근 모서리 34">
            <a:extLst>
              <a:ext uri="{FF2B5EF4-FFF2-40B4-BE49-F238E27FC236}">
                <a16:creationId xmlns:a16="http://schemas.microsoft.com/office/drawing/2014/main" id="{8AF08C38-B898-BE03-F47A-A66821026BED}"/>
              </a:ext>
            </a:extLst>
          </p:cNvPr>
          <p:cNvSpPr/>
          <p:nvPr/>
        </p:nvSpPr>
        <p:spPr>
          <a:xfrm>
            <a:off x="797549" y="5303470"/>
            <a:ext cx="3498054" cy="9144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ko-KR" alt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Split</a:t>
            </a:r>
          </a:p>
          <a:p>
            <a:pPr algn="ctr"/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기준으로 </a:t>
            </a:r>
            <a:r>
              <a:rPr lang="ko-KR" altLang="en-US" sz="13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곂치지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않게 분리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E7D754B-02BE-F633-CB23-418736DDE720}"/>
              </a:ext>
            </a:extLst>
          </p:cNvPr>
          <p:cNvSpPr/>
          <p:nvPr/>
        </p:nvSpPr>
        <p:spPr>
          <a:xfrm>
            <a:off x="4804453" y="2413372"/>
            <a:ext cx="776868" cy="1269115"/>
          </a:xfrm>
          <a:prstGeom prst="leftBrace">
            <a:avLst>
              <a:gd name="adj1" fmla="val 0"/>
              <a:gd name="adj2" fmla="val 10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 sz="1200"/>
          </a:p>
        </p:txBody>
      </p:sp>
      <p:sp>
        <p:nvSpPr>
          <p:cNvPr id="17" name="사각형: 둥근 모서리 34">
            <a:extLst>
              <a:ext uri="{FF2B5EF4-FFF2-40B4-BE49-F238E27FC236}">
                <a16:creationId xmlns:a16="http://schemas.microsoft.com/office/drawing/2014/main" id="{3A48459C-5085-43F4-462B-A2A3E97B90E9}"/>
              </a:ext>
            </a:extLst>
          </p:cNvPr>
          <p:cNvSpPr/>
          <p:nvPr/>
        </p:nvSpPr>
        <p:spPr>
          <a:xfrm>
            <a:off x="5581320" y="2120700"/>
            <a:ext cx="2968913" cy="583577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</a:rPr>
              <a:t>2-1.</a:t>
            </a:r>
            <a:r>
              <a:rPr lang="ko-KR" altLang="en-US" sz="1867" b="1" dirty="0">
                <a:solidFill>
                  <a:schemeClr val="bg1"/>
                </a:solidFill>
              </a:rPr>
              <a:t> </a:t>
            </a:r>
            <a:r>
              <a:rPr lang="en-US" sz="1867" b="1" dirty="0">
                <a:solidFill>
                  <a:schemeClr val="bg1"/>
                </a:solidFill>
              </a:rPr>
              <a:t>Temporal User Split</a:t>
            </a:r>
            <a:endParaRPr lang="ko-KR" altLang="en-US" sz="1867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사각형: 둥근 모서리 34">
            <a:extLst>
              <a:ext uri="{FF2B5EF4-FFF2-40B4-BE49-F238E27FC236}">
                <a16:creationId xmlns:a16="http://schemas.microsoft.com/office/drawing/2014/main" id="{BFCDA685-1BD2-8CDE-02A3-35CA5030DC03}"/>
              </a:ext>
            </a:extLst>
          </p:cNvPr>
          <p:cNvSpPr/>
          <p:nvPr/>
        </p:nvSpPr>
        <p:spPr>
          <a:xfrm>
            <a:off x="5556872" y="3410640"/>
            <a:ext cx="2993362" cy="553998"/>
          </a:xfrm>
          <a:prstGeom prst="roundRect">
            <a:avLst>
              <a:gd name="adj" fmla="val 50000"/>
            </a:avLst>
          </a:prstGeom>
          <a:solidFill>
            <a:srgbClr val="008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</a:rPr>
              <a:t>2-2.</a:t>
            </a:r>
            <a:r>
              <a:rPr lang="ko-KR" altLang="en-US" sz="1867" b="1" dirty="0">
                <a:solidFill>
                  <a:schemeClr val="bg1"/>
                </a:solidFill>
              </a:rPr>
              <a:t> </a:t>
            </a:r>
            <a:r>
              <a:rPr lang="en-US" sz="1867" b="1" dirty="0">
                <a:solidFill>
                  <a:schemeClr val="bg1"/>
                </a:solidFill>
              </a:rPr>
              <a:t>Temporal Global Split</a:t>
            </a:r>
            <a:endParaRPr lang="ko-KR" altLang="en-US" sz="1867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B9ABA2-EDE4-2B58-ADF7-03B9CDFEA51E}"/>
              </a:ext>
            </a:extLst>
          </p:cNvPr>
          <p:cNvSpPr txBox="1"/>
          <p:nvPr/>
        </p:nvSpPr>
        <p:spPr>
          <a:xfrm>
            <a:off x="5334301" y="4132280"/>
            <a:ext cx="624873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별로 시간 순서에 따라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interaction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나열한 뒤 </a:t>
            </a:r>
            <a:r>
              <a:rPr lang="en-US" sz="1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fixed time point</a:t>
            </a:r>
            <a:r>
              <a:rPr lang="ko-KR" altLang="en-US" sz="1600" b="1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기준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1600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set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validation set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testing set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분할하는 방법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2861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 모든 </a:t>
            </a: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Split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방법에 비해 </a:t>
            </a:r>
            <a:r>
              <a:rPr 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Future data leakage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발생하지 않아서 </a:t>
            </a:r>
            <a:r>
              <a:rPr lang="ko-KR" altLang="en-US" sz="1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현실과 가장 유사한 평가 환경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제공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33427" lvl="1" indent="-22861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Future data leakage : </a:t>
            </a:r>
            <a:r>
              <a:rPr lang="ko-KR" altLang="en-US" sz="16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데이터의 거래 시점 기준 아직 등록되지 않은 제품을 학습에 사용하여 데이터 유출이 일어나는 현상</a:t>
            </a:r>
            <a:endParaRPr lang="en-US" altLang="ko-KR" sz="16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74F241-9982-53F6-55C1-89E158B4229C}"/>
              </a:ext>
            </a:extLst>
          </p:cNvPr>
          <p:cNvSpPr/>
          <p:nvPr/>
        </p:nvSpPr>
        <p:spPr>
          <a:xfrm>
            <a:off x="8738331" y="2098527"/>
            <a:ext cx="1930400" cy="842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Training set</a:t>
            </a:r>
            <a:endParaRPr lang="en-KR" sz="16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6FABA7-ACB5-89B9-F432-42D6D888579A}"/>
              </a:ext>
            </a:extLst>
          </p:cNvPr>
          <p:cNvSpPr/>
          <p:nvPr/>
        </p:nvSpPr>
        <p:spPr>
          <a:xfrm>
            <a:off x="8738331" y="2997897"/>
            <a:ext cx="1930400" cy="493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Validation set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E7550B-A462-0B9D-293E-6D832391D4EC}"/>
              </a:ext>
            </a:extLst>
          </p:cNvPr>
          <p:cNvSpPr/>
          <p:nvPr/>
        </p:nvSpPr>
        <p:spPr>
          <a:xfrm>
            <a:off x="8738331" y="3553828"/>
            <a:ext cx="1930400" cy="410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Testing set</a:t>
            </a:r>
          </a:p>
        </p:txBody>
      </p:sp>
      <p:pic>
        <p:nvPicPr>
          <p:cNvPr id="11266" name="Picture 2" descr="時計のイラスト 「30分毎の時間・長針・短針」 | かわいいフリー素材集 ...">
            <a:extLst>
              <a:ext uri="{FF2B5EF4-FFF2-40B4-BE49-F238E27FC236}">
                <a16:creationId xmlns:a16="http://schemas.microsoft.com/office/drawing/2014/main" id="{7784514C-C543-B25E-3EBC-99EA97C0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45" y="2704277"/>
            <a:ext cx="478575" cy="4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時計のイラスト 「30分毎の時間・長針・短針」 | かわいいフリー素材集 ...">
            <a:extLst>
              <a:ext uri="{FF2B5EF4-FFF2-40B4-BE49-F238E27FC236}">
                <a16:creationId xmlns:a16="http://schemas.microsoft.com/office/drawing/2014/main" id="{DF630EA0-A8E7-759D-005C-010B81AE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45" y="3306025"/>
            <a:ext cx="478575" cy="4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FC2DEF-A7DD-E703-6E8D-FC63BB178DA8}"/>
              </a:ext>
            </a:extLst>
          </p:cNvPr>
          <p:cNvCxnSpPr>
            <a:cxnSpLocks/>
            <a:stCxn id="11266" idx="1"/>
          </p:cNvCxnSpPr>
          <p:nvPr/>
        </p:nvCxnSpPr>
        <p:spPr>
          <a:xfrm flipH="1">
            <a:off x="10668732" y="2943565"/>
            <a:ext cx="30411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450D74-D569-976E-3E15-D8EFF1973686}"/>
              </a:ext>
            </a:extLst>
          </p:cNvPr>
          <p:cNvCxnSpPr>
            <a:cxnSpLocks/>
          </p:cNvCxnSpPr>
          <p:nvPr/>
        </p:nvCxnSpPr>
        <p:spPr>
          <a:xfrm flipH="1">
            <a:off x="10668732" y="3550992"/>
            <a:ext cx="304113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4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499482" y="-733939"/>
            <a:ext cx="8325877" cy="8325877"/>
            <a:chOff x="-3651317" y="-1243300"/>
            <a:chExt cx="12488815" cy="124888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51317" y="-1243300"/>
              <a:ext cx="12488815" cy="12488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3570" y="4276854"/>
            <a:ext cx="1584214" cy="1584214"/>
            <a:chOff x="11045355" y="6415280"/>
            <a:chExt cx="2376321" cy="23763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5355" y="6415280"/>
              <a:ext cx="2376321" cy="2376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87706" y="4276854"/>
            <a:ext cx="1584214" cy="1584214"/>
            <a:chOff x="14981558" y="6415280"/>
            <a:chExt cx="2376321" cy="23763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81558" y="6415280"/>
              <a:ext cx="2376321" cy="23763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3491" y="4925048"/>
            <a:ext cx="719763" cy="3047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27627" y="4925048"/>
            <a:ext cx="719763" cy="3047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75638" y="4276854"/>
            <a:ext cx="1584214" cy="1584214"/>
            <a:chOff x="13013456" y="6415280"/>
            <a:chExt cx="2376321" cy="23763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13456" y="6415280"/>
              <a:ext cx="2376321" cy="23763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5560" y="4925048"/>
            <a:ext cx="719769" cy="3047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363570" y="2066936"/>
            <a:ext cx="1584214" cy="1584214"/>
            <a:chOff x="11045355" y="3100404"/>
            <a:chExt cx="2376321" cy="23763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45355" y="3100404"/>
              <a:ext cx="2376321" cy="23763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87706" y="2066936"/>
            <a:ext cx="1584214" cy="1584214"/>
            <a:chOff x="14981558" y="3100404"/>
            <a:chExt cx="2376321" cy="23763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81558" y="3100404"/>
              <a:ext cx="2376321" cy="23763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3491" y="2705606"/>
            <a:ext cx="719763" cy="3047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62344" y="2724656"/>
            <a:ext cx="585089" cy="3047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22415" y="3630149"/>
            <a:ext cx="2702713" cy="794719"/>
            <a:chOff x="12183622" y="5445224"/>
            <a:chExt cx="4054069" cy="11920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655554" y="5973291"/>
              <a:ext cx="1192078" cy="135943"/>
              <a:chOff x="11655554" y="5973291"/>
              <a:chExt cx="1192078" cy="13594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1655554" y="5973291"/>
                <a:ext cx="1192078" cy="13594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605578" y="5973291"/>
              <a:ext cx="1192078" cy="135943"/>
              <a:chOff x="13605578" y="5973291"/>
              <a:chExt cx="1192078" cy="13594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3605578" y="5973291"/>
                <a:ext cx="1192078" cy="1359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73680" y="5973291"/>
              <a:ext cx="1192078" cy="135943"/>
              <a:chOff x="15573680" y="5973291"/>
              <a:chExt cx="1192078" cy="13594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5573680" y="5973291"/>
                <a:ext cx="1192078" cy="13594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8675315" y="2051531"/>
            <a:ext cx="1584214" cy="1584214"/>
            <a:chOff x="13012972" y="3077296"/>
            <a:chExt cx="2376321" cy="23763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12972" y="3077296"/>
              <a:ext cx="2376321" cy="237632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15236" y="2705609"/>
            <a:ext cx="719763" cy="3047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45373" y="4874679"/>
            <a:ext cx="848467" cy="3674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45434" y="2665105"/>
            <a:ext cx="1104567" cy="36680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8682" y="266992"/>
            <a:ext cx="1502709" cy="27258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56438" y="259758"/>
            <a:ext cx="233853" cy="28971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516126" y="359899"/>
            <a:ext cx="1144683" cy="44445"/>
            <a:chOff x="15774189" y="539848"/>
            <a:chExt cx="1717024" cy="6666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8732" y="3174638"/>
            <a:ext cx="1104725" cy="67723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9207" y="3934389"/>
            <a:ext cx="4298697" cy="96336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09524" y="3716133"/>
            <a:ext cx="4253968" cy="76191"/>
            <a:chOff x="914286" y="5574200"/>
            <a:chExt cx="6380952" cy="1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4286" y="5574200"/>
              <a:ext cx="6380952" cy="11428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7939" y="1122540"/>
            <a:ext cx="3301888" cy="110185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1429" y="2066821"/>
            <a:ext cx="1010536" cy="4203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65976" y="2526177"/>
            <a:ext cx="1483711" cy="33458"/>
            <a:chOff x="10898964" y="3789265"/>
            <a:chExt cx="2225566" cy="50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898964" y="3789265"/>
              <a:ext cx="2225566" cy="501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37698" y="2621345"/>
            <a:ext cx="274919" cy="33458"/>
            <a:chOff x="10556547" y="3932017"/>
            <a:chExt cx="412378" cy="501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8100000">
              <a:off x="10556547" y="3932017"/>
              <a:ext cx="412378" cy="501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682" y="266992"/>
            <a:ext cx="1502709" cy="272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16126" y="275953"/>
            <a:ext cx="1598081" cy="212336"/>
            <a:chOff x="15774189" y="413930"/>
            <a:chExt cx="2397122" cy="318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34657" y="381539"/>
              <a:ext cx="350780" cy="43457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774189" y="539848"/>
              <a:ext cx="1717024" cy="66667"/>
              <a:chOff x="15774189" y="539848"/>
              <a:chExt cx="1717024" cy="6666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74189" y="539848"/>
                <a:ext cx="1717024" cy="6666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288498" y="2414650"/>
            <a:ext cx="3613481" cy="3613481"/>
            <a:chOff x="6432746" y="3621975"/>
            <a:chExt cx="5420222" cy="54202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2746" y="3621975"/>
              <a:ext cx="5420222" cy="5420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69305" y="5814357"/>
            <a:ext cx="1683557" cy="220925"/>
            <a:chOff x="10303957" y="8721535"/>
            <a:chExt cx="2525335" cy="3313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603726" y="9002735"/>
              <a:ext cx="2225566" cy="50187"/>
              <a:chOff x="10603726" y="9002735"/>
              <a:chExt cx="2225566" cy="501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0603726" y="9002735"/>
                <a:ext cx="2225566" cy="5018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261309" y="8859983"/>
              <a:ext cx="412378" cy="50187"/>
              <a:chOff x="10261309" y="8859983"/>
              <a:chExt cx="412378" cy="501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8100000">
                <a:off x="10261309" y="8859983"/>
                <a:ext cx="412378" cy="5018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677674" y="5814357"/>
            <a:ext cx="1683557" cy="220925"/>
            <a:chOff x="5516511" y="8721535"/>
            <a:chExt cx="2525335" cy="3313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516511" y="9002735"/>
              <a:ext cx="2225566" cy="50187"/>
              <a:chOff x="5516511" y="9002735"/>
              <a:chExt cx="2225566" cy="5018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21600000">
                <a:off x="5516511" y="9002735"/>
                <a:ext cx="2225566" cy="5018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672116" y="8859983"/>
              <a:ext cx="412378" cy="50187"/>
              <a:chOff x="7672116" y="8859983"/>
              <a:chExt cx="412378" cy="5018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900000">
                <a:off x="7672116" y="8859983"/>
                <a:ext cx="412378" cy="5018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3463650" y="2526177"/>
            <a:ext cx="1683557" cy="220925"/>
            <a:chOff x="5195475" y="3789265"/>
            <a:chExt cx="2525335" cy="33138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195475" y="3789265"/>
              <a:ext cx="2225566" cy="50187"/>
              <a:chOff x="5195475" y="3789265"/>
              <a:chExt cx="2225566" cy="501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95475" y="3789265"/>
                <a:ext cx="2225566" cy="5018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351080" y="3932017"/>
              <a:ext cx="412378" cy="50187"/>
              <a:chOff x="7351080" y="3932017"/>
              <a:chExt cx="412378" cy="5018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2700000">
                <a:off x="7351080" y="3932017"/>
                <a:ext cx="412378" cy="5018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114398" y="4187933"/>
            <a:ext cx="1202743" cy="66916"/>
            <a:chOff x="4671597" y="6281899"/>
            <a:chExt cx="1804114" cy="10037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4671597" y="6281899"/>
              <a:ext cx="1804114" cy="10037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8437" y="5326517"/>
            <a:ext cx="501960" cy="28782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2248" y="5572426"/>
            <a:ext cx="1850868" cy="731427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80024" y="2152974"/>
            <a:ext cx="1775645" cy="1106103"/>
            <a:chOff x="1770035" y="3229461"/>
            <a:chExt cx="2663467" cy="165915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37655" y="3197081"/>
              <a:ext cx="872140" cy="43174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2487" y="3581982"/>
              <a:ext cx="2770988" cy="135471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8437" y="3740351"/>
            <a:ext cx="581427" cy="287827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2248" y="3978801"/>
            <a:ext cx="1850868" cy="731427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74643" y="3811328"/>
            <a:ext cx="1316105" cy="78476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7076901" y="4004394"/>
            <a:ext cx="514695" cy="445147"/>
            <a:chOff x="10615350" y="6006590"/>
            <a:chExt cx="772043" cy="66772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5350" y="6006590"/>
              <a:ext cx="772043" cy="6677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145591" y="2753078"/>
            <a:ext cx="646858" cy="646858"/>
            <a:chOff x="7718386" y="4129617"/>
            <a:chExt cx="970287" cy="97028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8386" y="4129617"/>
              <a:ext cx="970287" cy="9702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407514" y="2753078"/>
            <a:ext cx="658233" cy="658233"/>
            <a:chOff x="9611271" y="4129617"/>
            <a:chExt cx="987350" cy="98735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11271" y="4129617"/>
              <a:ext cx="987350" cy="9873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481263" y="3890430"/>
            <a:ext cx="653175" cy="653175"/>
            <a:chOff x="6721895" y="5835645"/>
            <a:chExt cx="979762" cy="97976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21895" y="5835645"/>
              <a:ext cx="979762" cy="97976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350769" y="4985130"/>
            <a:ext cx="698250" cy="698250"/>
            <a:chOff x="9526153" y="7477694"/>
            <a:chExt cx="1047375" cy="104737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26153" y="7477694"/>
              <a:ext cx="1047375" cy="104737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001788" y="4941924"/>
            <a:ext cx="790661" cy="790661"/>
            <a:chOff x="7502682" y="7412885"/>
            <a:chExt cx="1185991" cy="118599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02682" y="7412885"/>
              <a:ext cx="1185991" cy="1185991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690376" y="404374"/>
            <a:ext cx="4413539" cy="110174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429646" y="1336854"/>
            <a:ext cx="2809743" cy="36576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7873335" y="4187933"/>
            <a:ext cx="1202743" cy="66916"/>
            <a:chOff x="11810003" y="6281899"/>
            <a:chExt cx="1804114" cy="10037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1810003" y="6281899"/>
              <a:ext cx="1804114" cy="100374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09906" y="5300007"/>
            <a:ext cx="603515" cy="248614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220064" y="5548039"/>
            <a:ext cx="1850862" cy="73142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237842" y="2118002"/>
            <a:ext cx="1775642" cy="1127272"/>
            <a:chOff x="13856762" y="3177003"/>
            <a:chExt cx="2663463" cy="169090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14858" y="3144622"/>
              <a:ext cx="886226" cy="385568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829201" y="3561277"/>
              <a:ext cx="2771007" cy="1354712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209906" y="3713842"/>
            <a:ext cx="603515" cy="248614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220064" y="3954413"/>
            <a:ext cx="1850862" cy="7314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682" y="266992"/>
            <a:ext cx="1502709" cy="2725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6438" y="258858"/>
            <a:ext cx="233853" cy="289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16126" y="359899"/>
            <a:ext cx="1144683" cy="44445"/>
            <a:chOff x="15774189" y="539848"/>
            <a:chExt cx="1717024" cy="6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8730" y="2528762"/>
            <a:ext cx="3365079" cy="4057522"/>
            <a:chOff x="1228094" y="3793143"/>
            <a:chExt cx="5047619" cy="60862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8094" y="3793143"/>
              <a:ext cx="5047619" cy="608628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9981" y="4819987"/>
            <a:ext cx="1776175" cy="2763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6187" y="2722785"/>
            <a:ext cx="3010165" cy="1929470"/>
            <a:chOff x="1494280" y="4084177"/>
            <a:chExt cx="4515248" cy="28942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94280" y="4084177"/>
              <a:ext cx="4515248" cy="28942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6256" y="5093097"/>
            <a:ext cx="2629249" cy="4460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9980" y="5691549"/>
            <a:ext cx="2022105" cy="2763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6256" y="5964660"/>
            <a:ext cx="2629249" cy="446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4609" y="2051314"/>
            <a:ext cx="953321" cy="1039253"/>
            <a:chOff x="3036913" y="3076970"/>
            <a:chExt cx="1429982" cy="15588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036913" y="3076970"/>
              <a:ext cx="1429982" cy="1558879"/>
              <a:chOff x="3036913" y="3076970"/>
              <a:chExt cx="1429982" cy="155887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36913" y="3076970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29003" y="3180525"/>
              <a:ext cx="845801" cy="845801"/>
              <a:chOff x="3329003" y="3180525"/>
              <a:chExt cx="845801" cy="8458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329003" y="3180525"/>
                <a:ext cx="845801" cy="8458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54023" y="3892466"/>
              <a:ext cx="968027" cy="3417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12699" y="2528762"/>
            <a:ext cx="3365079" cy="4057522"/>
            <a:chOff x="6619048" y="3793143"/>
            <a:chExt cx="5047619" cy="60862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9048" y="3793143"/>
              <a:ext cx="5047619" cy="608628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3951" y="4819989"/>
            <a:ext cx="1638391" cy="26185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90156" y="2722785"/>
            <a:ext cx="3010165" cy="1929470"/>
            <a:chOff x="6885233" y="4084177"/>
            <a:chExt cx="4515248" cy="28942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85233" y="4084177"/>
              <a:ext cx="4515248" cy="289420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30226" y="5093097"/>
            <a:ext cx="2629249" cy="4460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618578" y="2051314"/>
            <a:ext cx="953321" cy="1039253"/>
            <a:chOff x="8427866" y="3076970"/>
            <a:chExt cx="1429982" cy="15588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7866" y="3076970"/>
              <a:ext cx="1429982" cy="15588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63318" y="2598314"/>
            <a:ext cx="586703" cy="22451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95608" y="2145512"/>
            <a:ext cx="799260" cy="550937"/>
            <a:chOff x="8543412" y="3218267"/>
            <a:chExt cx="1198890" cy="82640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543412" y="3233487"/>
              <a:ext cx="732837" cy="732837"/>
              <a:chOff x="8543412" y="3233487"/>
              <a:chExt cx="732837" cy="73283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543412" y="3233487"/>
                <a:ext cx="732837" cy="7328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776439" y="3311836"/>
              <a:ext cx="732837" cy="732837"/>
              <a:chOff x="8776439" y="3311836"/>
              <a:chExt cx="732837" cy="73283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776439" y="3311836"/>
                <a:ext cx="732837" cy="7328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009465" y="3218267"/>
              <a:ext cx="732837" cy="732837"/>
              <a:chOff x="9009465" y="3218267"/>
              <a:chExt cx="732837" cy="73283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009465" y="3218267"/>
                <a:ext cx="732837" cy="732837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93951" y="5691550"/>
            <a:ext cx="1638391" cy="26185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30226" y="5964660"/>
            <a:ext cx="2629249" cy="44606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40908" y="2279529"/>
            <a:ext cx="670482" cy="20022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011113" y="2528762"/>
            <a:ext cx="3365079" cy="4057522"/>
            <a:chOff x="12016669" y="3793143"/>
            <a:chExt cx="5047619" cy="608628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6669" y="3793143"/>
              <a:ext cx="5047619" cy="60862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92381" y="4819989"/>
            <a:ext cx="1804887" cy="2763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188570" y="2722785"/>
            <a:ext cx="3010165" cy="1929470"/>
            <a:chOff x="12282855" y="4084177"/>
            <a:chExt cx="4515248" cy="289420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82855" y="4084177"/>
              <a:ext cx="4515248" cy="289420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28640" y="5093097"/>
            <a:ext cx="2629249" cy="44606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92381" y="5691551"/>
            <a:ext cx="1804887" cy="27635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28640" y="5964660"/>
            <a:ext cx="2629249" cy="44606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216992" y="2051314"/>
            <a:ext cx="953321" cy="1039253"/>
            <a:chOff x="13825487" y="3076970"/>
            <a:chExt cx="1429982" cy="155887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25487" y="3076970"/>
              <a:ext cx="1429982" cy="155887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61733" y="2585806"/>
            <a:ext cx="645351" cy="236951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513088" y="2241531"/>
            <a:ext cx="361129" cy="361129"/>
            <a:chOff x="14269632" y="3362296"/>
            <a:chExt cx="541693" cy="54169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69632" y="3362296"/>
              <a:ext cx="541693" cy="541693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735721" y="807945"/>
            <a:ext cx="14336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탐색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4782C-514A-7164-B05D-957D0B94CD52}"/>
              </a:ext>
            </a:extLst>
          </p:cNvPr>
          <p:cNvSpPr txBox="1"/>
          <p:nvPr/>
        </p:nvSpPr>
        <p:spPr>
          <a:xfrm>
            <a:off x="726270" y="1050629"/>
            <a:ext cx="440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8B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 Retention </a:t>
            </a:r>
            <a:r>
              <a:rPr lang="ko-KR" altLang="en-US" sz="3600" dirty="0">
                <a:solidFill>
                  <a:srgbClr val="008B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0702" y="2023241"/>
            <a:ext cx="12371882" cy="4906465"/>
            <a:chOff x="-136054" y="3034861"/>
            <a:chExt cx="18557823" cy="7359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6054" y="3034861"/>
              <a:ext cx="18557823" cy="73596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682" y="266992"/>
            <a:ext cx="1502709" cy="2725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16126" y="280451"/>
            <a:ext cx="1598081" cy="203339"/>
            <a:chOff x="15774189" y="420677"/>
            <a:chExt cx="2397122" cy="3050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34657" y="388287"/>
              <a:ext cx="350780" cy="43457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774189" y="539848"/>
              <a:ext cx="1717024" cy="66667"/>
              <a:chOff x="15774189" y="539848"/>
              <a:chExt cx="1717024" cy="6666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774189" y="539848"/>
                <a:ext cx="1717024" cy="66667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682" y="266992"/>
            <a:ext cx="1502709" cy="2725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22985" y="4298933"/>
            <a:ext cx="1294291" cy="154648"/>
            <a:chOff x="3184478" y="6448399"/>
            <a:chExt cx="1941436" cy="2319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4478" y="6448399"/>
              <a:ext cx="1941436" cy="2319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70954" y="2486310"/>
            <a:ext cx="381439" cy="313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0954" y="4242178"/>
            <a:ext cx="517845" cy="3132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0954" y="4827467"/>
            <a:ext cx="517845" cy="3132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70955" y="5998046"/>
            <a:ext cx="590759" cy="313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70954" y="5412757"/>
            <a:ext cx="517845" cy="3132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58229" y="2512552"/>
            <a:ext cx="1027337" cy="3386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70954" y="3071599"/>
            <a:ext cx="517845" cy="3132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58229" y="3093892"/>
            <a:ext cx="548607" cy="3343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70954" y="3656889"/>
            <a:ext cx="517845" cy="3132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58229" y="3675231"/>
            <a:ext cx="688080" cy="2853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151879" y="4256569"/>
            <a:ext cx="700779" cy="27902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58229" y="4837908"/>
            <a:ext cx="697559" cy="3343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58229" y="6000586"/>
            <a:ext cx="697559" cy="3343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158229" y="5419247"/>
            <a:ext cx="548607" cy="33438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58021" y="2554127"/>
            <a:ext cx="318512" cy="3646667"/>
            <a:chOff x="4887031" y="3831189"/>
            <a:chExt cx="477768" cy="54700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798782" y="4919438"/>
              <a:ext cx="2654265" cy="477768"/>
              <a:chOff x="3798782" y="4919438"/>
              <a:chExt cx="2654265" cy="47776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3798782" y="4919438"/>
                <a:ext cx="2654265" cy="47776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887031" y="6477798"/>
              <a:ext cx="477768" cy="2823393"/>
              <a:chOff x="4887031" y="6477798"/>
              <a:chExt cx="477768" cy="282339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3798782" y="7566047"/>
                <a:ext cx="2654265" cy="477768"/>
                <a:chOff x="3798782" y="7566047"/>
                <a:chExt cx="2654265" cy="477768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5400000">
                  <a:off x="3798782" y="7566047"/>
                  <a:ext cx="2654265" cy="4777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5030208" y="9109778"/>
                <a:ext cx="191413" cy="191413"/>
                <a:chOff x="5030208" y="9109778"/>
                <a:chExt cx="191413" cy="191413"/>
              </a:xfrm>
            </p:grpSpPr>
            <p:grpSp>
              <p:nvGrpSpPr>
                <p:cNvPr id="1010" name="그룹 1010"/>
                <p:cNvGrpSpPr/>
                <p:nvPr/>
              </p:nvGrpSpPr>
              <p:grpSpPr>
                <a:xfrm>
                  <a:off x="5030208" y="9109778"/>
                  <a:ext cx="191413" cy="191413"/>
                  <a:chOff x="5030208" y="9109778"/>
                  <a:chExt cx="191413" cy="191413"/>
                </a:xfrm>
              </p:grpSpPr>
              <p:pic>
                <p:nvPicPr>
                  <p:cNvPr id="40" name="Object 39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5030208" y="9109778"/>
                    <a:ext cx="191413" cy="19141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1" name="그룹 1011"/>
                <p:cNvGrpSpPr/>
                <p:nvPr/>
              </p:nvGrpSpPr>
              <p:grpSpPr>
                <a:xfrm>
                  <a:off x="5068491" y="9148060"/>
                  <a:ext cx="114848" cy="114848"/>
                  <a:chOff x="5068491" y="9148060"/>
                  <a:chExt cx="114848" cy="114848"/>
                </a:xfrm>
              </p:grpSpPr>
              <p:pic>
                <p:nvPicPr>
                  <p:cNvPr id="43" name="Object 42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5068491" y="9148060"/>
                    <a:ext cx="114848" cy="114848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1012" name="그룹 1012"/>
          <p:cNvGrpSpPr/>
          <p:nvPr/>
        </p:nvGrpSpPr>
        <p:grpSpPr>
          <a:xfrm>
            <a:off x="798119" y="3463175"/>
            <a:ext cx="1828571" cy="1828571"/>
            <a:chOff x="1197177" y="5194761"/>
            <a:chExt cx="2742857" cy="274285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97177" y="5194761"/>
              <a:ext cx="2742857" cy="274285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19732" y="4079478"/>
            <a:ext cx="1362073" cy="5925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658856" y="3179635"/>
            <a:ext cx="2205889" cy="1378472"/>
            <a:chOff x="9988283" y="4769452"/>
            <a:chExt cx="3308833" cy="206770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988283" y="4769452"/>
              <a:ext cx="3308833" cy="20677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446073" y="2783173"/>
            <a:ext cx="713419" cy="713419"/>
            <a:chOff x="11169110" y="4174759"/>
            <a:chExt cx="1070128" cy="107012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69110" y="4174759"/>
              <a:ext cx="1070128" cy="107012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218032" y="3571835"/>
            <a:ext cx="987683" cy="29556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489554" y="2827454"/>
            <a:ext cx="626457" cy="626457"/>
            <a:chOff x="11234331" y="4241181"/>
            <a:chExt cx="939685" cy="93968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234331" y="4241181"/>
              <a:ext cx="939685" cy="939685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828974" y="3879315"/>
            <a:ext cx="1869961" cy="4331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111560" y="3179635"/>
            <a:ext cx="2205889" cy="1378472"/>
            <a:chOff x="13667339" y="4769452"/>
            <a:chExt cx="3308833" cy="206770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667339" y="4769452"/>
              <a:ext cx="3308833" cy="206770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463032" y="3571835"/>
            <a:ext cx="1543410" cy="29556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289941" y="3879315"/>
            <a:ext cx="1861655" cy="43317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857795" y="2744969"/>
            <a:ext cx="713419" cy="713419"/>
            <a:chOff x="14786692" y="4117454"/>
            <a:chExt cx="1070128" cy="107012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786692" y="4117454"/>
              <a:ext cx="1070128" cy="1070128"/>
              <a:chOff x="14786692" y="4117454"/>
              <a:chExt cx="1070128" cy="1070128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786692" y="4117454"/>
                <a:ext cx="1070128" cy="107012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5036243" y="4353446"/>
              <a:ext cx="566818" cy="564566"/>
              <a:chOff x="15036243" y="4353446"/>
              <a:chExt cx="566818" cy="564566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5036243" y="4353446"/>
                <a:ext cx="566818" cy="564566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6658856" y="4933918"/>
            <a:ext cx="2205889" cy="1379333"/>
            <a:chOff x="9988283" y="7400876"/>
            <a:chExt cx="3308833" cy="206900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88283" y="7400876"/>
              <a:ext cx="3308833" cy="206900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489554" y="4543371"/>
            <a:ext cx="713419" cy="713419"/>
            <a:chOff x="11234331" y="6815057"/>
            <a:chExt cx="1070128" cy="107012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34331" y="6815057"/>
              <a:ext cx="1070128" cy="1070128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218031" y="5348545"/>
            <a:ext cx="987683" cy="29556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7537221" y="4592629"/>
            <a:ext cx="618086" cy="618086"/>
            <a:chOff x="11305831" y="6888943"/>
            <a:chExt cx="927129" cy="92712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05831" y="6888943"/>
              <a:ext cx="927129" cy="927129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841672" y="5666937"/>
            <a:ext cx="1857237" cy="433179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9111560" y="4974071"/>
            <a:ext cx="2205889" cy="1356907"/>
            <a:chOff x="13667339" y="7461106"/>
            <a:chExt cx="3308833" cy="203536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3667339" y="7461106"/>
              <a:ext cx="3308833" cy="2035360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9463030" y="5348545"/>
            <a:ext cx="1499391" cy="29556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9283592" y="5647597"/>
            <a:ext cx="1868062" cy="433179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857795" y="4543371"/>
            <a:ext cx="713419" cy="713419"/>
            <a:chOff x="14786692" y="6815057"/>
            <a:chExt cx="1070128" cy="107012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4786692" y="6815057"/>
              <a:ext cx="1070128" cy="1070128"/>
              <a:chOff x="14786692" y="6815057"/>
              <a:chExt cx="1070128" cy="1070128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786692" y="6815057"/>
                <a:ext cx="1070128" cy="1070128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5064426" y="7042152"/>
              <a:ext cx="514660" cy="692463"/>
              <a:chOff x="15064426" y="7042152"/>
              <a:chExt cx="514660" cy="692463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5064426" y="7042152"/>
                <a:ext cx="514660" cy="692463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8142770" y="2024858"/>
            <a:ext cx="1955981" cy="829841"/>
            <a:chOff x="12214154" y="3037286"/>
            <a:chExt cx="2933971" cy="124476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214154" y="3037286"/>
              <a:ext cx="2933971" cy="1244762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405549" y="2264174"/>
            <a:ext cx="1232372" cy="33528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3395935" y="4404568"/>
            <a:ext cx="4943443" cy="106832"/>
            <a:chOff x="5093903" y="6606852"/>
            <a:chExt cx="7415164" cy="16024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5400000">
              <a:off x="5093903" y="6606852"/>
              <a:ext cx="7415164" cy="160248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585495" y="404374"/>
            <a:ext cx="8276631" cy="1218929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4429645" y="1332008"/>
            <a:ext cx="2928423" cy="3706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932" y="0"/>
            <a:ext cx="4738195" cy="6857143"/>
            <a:chOff x="-25397" y="0"/>
            <a:chExt cx="710729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397" y="0"/>
              <a:ext cx="710729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071" y="1127207"/>
            <a:ext cx="3069919" cy="17230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8999" y="2810197"/>
            <a:ext cx="3492063" cy="76191"/>
            <a:chOff x="583497" y="4215295"/>
            <a:chExt cx="5238095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497" y="4215295"/>
              <a:ext cx="5238095" cy="1142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525" y="2977482"/>
            <a:ext cx="3113775" cy="3386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84450" y="873313"/>
            <a:ext cx="2830717" cy="1654907"/>
            <a:chOff x="12726675" y="1309968"/>
            <a:chExt cx="4246075" cy="24823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26675" y="1309968"/>
              <a:ext cx="4246075" cy="2482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84450" y="2744513"/>
            <a:ext cx="2830717" cy="1654907"/>
            <a:chOff x="12726675" y="4116768"/>
            <a:chExt cx="4246075" cy="24823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26675" y="4116768"/>
              <a:ext cx="4246075" cy="24823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84450" y="4561849"/>
            <a:ext cx="2830717" cy="1654907"/>
            <a:chOff x="12726675" y="6842772"/>
            <a:chExt cx="4246075" cy="24823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26675" y="6842772"/>
              <a:ext cx="4246075" cy="24823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75651" y="964349"/>
            <a:ext cx="1518515" cy="2759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8668" y="1280401"/>
            <a:ext cx="1668665" cy="115809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76128" y="2858121"/>
            <a:ext cx="1631629" cy="2771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78668" y="3134103"/>
            <a:ext cx="1668665" cy="11580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76128" y="4656407"/>
            <a:ext cx="1771527" cy="2935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78668" y="4978115"/>
            <a:ext cx="1668665" cy="115809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8682" y="266992"/>
            <a:ext cx="1502709" cy="2725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16126" y="280451"/>
            <a:ext cx="1598081" cy="203339"/>
            <a:chOff x="15774189" y="420677"/>
            <a:chExt cx="2397122" cy="3050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34657" y="388287"/>
              <a:ext cx="350780" cy="43457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5774189" y="539848"/>
              <a:ext cx="1717024" cy="66667"/>
              <a:chOff x="15774189" y="539848"/>
              <a:chExt cx="1717024" cy="666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774189" y="539848"/>
                <a:ext cx="1717024" cy="6666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-1693929" y="4082983"/>
            <a:ext cx="2612638" cy="2612638"/>
            <a:chOff x="-2540894" y="6124474"/>
            <a:chExt cx="3918957" cy="39189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540894" y="6124474"/>
              <a:ext cx="3918957" cy="39189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70376" y="1216058"/>
            <a:ext cx="1039253" cy="953321"/>
            <a:chOff x="7755564" y="1824086"/>
            <a:chExt cx="1558879" cy="142998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820012" y="1759637"/>
              <a:ext cx="1429982" cy="1558879"/>
              <a:chOff x="7820012" y="1759637"/>
              <a:chExt cx="1429982" cy="155887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7820012" y="1759637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838079" y="1897952"/>
              <a:ext cx="1242184" cy="1242184"/>
              <a:chOff x="7838079" y="1897952"/>
              <a:chExt cx="1242184" cy="124218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838079" y="1897952"/>
                <a:ext cx="1242184" cy="124218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170376" y="3097214"/>
            <a:ext cx="1039253" cy="953321"/>
            <a:chOff x="7755564" y="4645820"/>
            <a:chExt cx="1558879" cy="142998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820012" y="4581371"/>
              <a:ext cx="1429982" cy="1558879"/>
              <a:chOff x="7820012" y="4581371"/>
              <a:chExt cx="1429982" cy="155887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7820012" y="4581371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106912" y="5055172"/>
              <a:ext cx="779993" cy="611277"/>
              <a:chOff x="8106912" y="5055172"/>
              <a:chExt cx="779993" cy="61127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106912" y="5055172"/>
                <a:ext cx="779993" cy="61127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5170376" y="4914547"/>
            <a:ext cx="1039253" cy="953321"/>
            <a:chOff x="7755564" y="7371820"/>
            <a:chExt cx="1558879" cy="142998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820012" y="7307371"/>
              <a:ext cx="1429982" cy="1558879"/>
              <a:chOff x="7820012" y="7307371"/>
              <a:chExt cx="1429982" cy="155887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7820012" y="7307371"/>
                <a:ext cx="1429982" cy="15588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099866" y="7740450"/>
              <a:ext cx="660750" cy="692721"/>
              <a:chOff x="8099866" y="7740450"/>
              <a:chExt cx="660750" cy="69272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099866" y="7740450"/>
                <a:ext cx="660750" cy="692721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9664" y="4979144"/>
            <a:ext cx="621719" cy="30284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59667" y="5319472"/>
            <a:ext cx="2416182" cy="5218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 flipV="1">
            <a:off x="2336800" y="4393651"/>
            <a:ext cx="6936633" cy="1"/>
          </a:xfrm>
          <a:prstGeom prst="line">
            <a:avLst/>
          </a:prstGeom>
          <a:ln w="635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2" name="그룹 1002"/>
          <p:cNvGrpSpPr/>
          <p:nvPr/>
        </p:nvGrpSpPr>
        <p:grpSpPr>
          <a:xfrm>
            <a:off x="577100" y="-1134400"/>
            <a:ext cx="11056101" cy="11056101"/>
            <a:chOff x="808855" y="-1485900"/>
            <a:chExt cx="16584151" cy="165841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855" y="-1485900"/>
              <a:ext cx="16584151" cy="16584151"/>
            </a:xfrm>
            <a:prstGeom prst="rect">
              <a:avLst/>
            </a:prstGeom>
          </p:spPr>
        </p:pic>
      </p:grpSp>
      <p:sp>
        <p:nvSpPr>
          <p:cNvPr id="2" name="타원 1"/>
          <p:cNvSpPr/>
          <p:nvPr/>
        </p:nvSpPr>
        <p:spPr>
          <a:xfrm>
            <a:off x="-595800" y="-4512311"/>
            <a:ext cx="10297119" cy="9888841"/>
          </a:xfrm>
          <a:prstGeom prst="ellipse">
            <a:avLst/>
          </a:prstGeom>
          <a:solidFill>
            <a:srgbClr val="00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005" name="그룹 1005"/>
          <p:cNvGrpSpPr/>
          <p:nvPr/>
        </p:nvGrpSpPr>
        <p:grpSpPr>
          <a:xfrm>
            <a:off x="1712997" y="4034845"/>
            <a:ext cx="717611" cy="717611"/>
            <a:chOff x="2569495" y="6052268"/>
            <a:chExt cx="1076416" cy="10764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9495" y="6052268"/>
              <a:ext cx="1076416" cy="10764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15111" y="4034845"/>
            <a:ext cx="717611" cy="717611"/>
            <a:chOff x="4672666" y="6052268"/>
            <a:chExt cx="1076416" cy="10764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666" y="6052268"/>
              <a:ext cx="1076416" cy="10764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22629" y="5180189"/>
            <a:ext cx="1850287" cy="1068055"/>
            <a:chOff x="7833944" y="7770283"/>
            <a:chExt cx="2775430" cy="16020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7287" y="7713626"/>
              <a:ext cx="1642380" cy="75542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2074" y="8405654"/>
              <a:ext cx="1064936" cy="10196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20834" y="2625794"/>
            <a:ext cx="1326984" cy="675574"/>
            <a:chOff x="9931251" y="3938690"/>
            <a:chExt cx="1990476" cy="10133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4625" y="3882033"/>
              <a:ext cx="1642380" cy="75542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9381" y="4622732"/>
              <a:ext cx="1247517" cy="3824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919338" y="4034845"/>
            <a:ext cx="717611" cy="717611"/>
            <a:chOff x="8879007" y="6052268"/>
            <a:chExt cx="1076416" cy="107641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9007" y="6052268"/>
              <a:ext cx="1076416" cy="107641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21452" y="4034845"/>
            <a:ext cx="717611" cy="717611"/>
            <a:chOff x="10982178" y="6052268"/>
            <a:chExt cx="1076416" cy="10764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2178" y="6052268"/>
              <a:ext cx="1076416" cy="10764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58139" y="2625794"/>
            <a:ext cx="1850287" cy="1097265"/>
            <a:chOff x="14187209" y="3938690"/>
            <a:chExt cx="2775430" cy="164589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187209" y="3938690"/>
              <a:ext cx="2775430" cy="1645898"/>
              <a:chOff x="14187209" y="3938690"/>
              <a:chExt cx="2775430" cy="164589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30579" y="3882033"/>
                <a:ext cx="856094" cy="625294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155339" y="4617876"/>
                <a:ext cx="1926555" cy="101960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0" y="0"/>
                <a:ext cx="0" cy="0"/>
                <a:chOff x="0" y="0"/>
                <a:chExt cx="0" cy="0"/>
              </a:xfrm>
            </p:grpSpPr>
          </p:grpSp>
        </p:grpSp>
      </p:grpSp>
      <p:grpSp>
        <p:nvGrpSpPr>
          <p:cNvPr id="1022" name="그룹 1022"/>
          <p:cNvGrpSpPr/>
          <p:nvPr/>
        </p:nvGrpSpPr>
        <p:grpSpPr>
          <a:xfrm>
            <a:off x="4505019" y="4034845"/>
            <a:ext cx="717611" cy="717611"/>
            <a:chOff x="6757528" y="6052268"/>
            <a:chExt cx="1076416" cy="107641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7528" y="6052268"/>
              <a:ext cx="1076416" cy="107641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723551" y="4034845"/>
            <a:ext cx="717611" cy="717611"/>
            <a:chOff x="13085326" y="6052268"/>
            <a:chExt cx="1076416" cy="1076416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85326" y="6052268"/>
              <a:ext cx="1076416" cy="1076416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787232" y="4117813"/>
            <a:ext cx="639919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2933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87600" y="5157601"/>
            <a:ext cx="122341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33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배경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2071802" y="5352526"/>
            <a:ext cx="228837" cy="0"/>
          </a:xfrm>
          <a:prstGeom prst="line">
            <a:avLst/>
          </a:prstGeom>
          <a:ln w="38100">
            <a:solidFill>
              <a:srgbClr val="FFCD4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93950" y="5553060"/>
            <a:ext cx="971741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 배경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810000" y="2644905"/>
            <a:ext cx="146706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33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탐색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860800" y="3049864"/>
            <a:ext cx="1500732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특성 파악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파생변수 생성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2071802" y="4752456"/>
            <a:ext cx="0" cy="606944"/>
          </a:xfrm>
          <a:prstGeom prst="line">
            <a:avLst/>
          </a:prstGeom>
          <a:ln w="381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>
            <a:off x="3473916" y="2827131"/>
            <a:ext cx="0" cy="1207715"/>
          </a:xfrm>
          <a:prstGeom prst="line">
            <a:avLst/>
          </a:prstGeom>
          <a:ln w="381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3473916" y="2834861"/>
            <a:ext cx="228837" cy="0"/>
          </a:xfrm>
          <a:prstGeom prst="line">
            <a:avLst/>
          </a:prstGeom>
          <a:ln w="38100">
            <a:solidFill>
              <a:srgbClr val="FFCD4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7" name="TextBox 966"/>
          <p:cNvSpPr txBox="1"/>
          <p:nvPr/>
        </p:nvSpPr>
        <p:spPr>
          <a:xfrm>
            <a:off x="1031042" y="599845"/>
            <a:ext cx="1572866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334" spc="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5181601" y="5151991"/>
            <a:ext cx="91563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33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모델링</a:t>
            </a:r>
          </a:p>
        </p:txBody>
      </p:sp>
      <p:cxnSp>
        <p:nvCxnSpPr>
          <p:cNvPr id="120" name="직선 연결선 119"/>
          <p:cNvCxnSpPr/>
          <p:nvPr/>
        </p:nvCxnSpPr>
        <p:spPr>
          <a:xfrm>
            <a:off x="4862952" y="5346917"/>
            <a:ext cx="228837" cy="0"/>
          </a:xfrm>
          <a:prstGeom prst="line">
            <a:avLst/>
          </a:prstGeom>
          <a:ln w="38100">
            <a:solidFill>
              <a:srgbClr val="FFCD4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283200" y="5547451"/>
            <a:ext cx="1917513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모델링 목표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학습 및 평가 방식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 성능 평가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>
            <a:off x="4862951" y="4746847"/>
            <a:ext cx="0" cy="606944"/>
          </a:xfrm>
          <a:prstGeom prst="line">
            <a:avLst/>
          </a:prstGeom>
          <a:ln w="381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026400" y="5146382"/>
            <a:ext cx="146706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33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의의와 한계</a:t>
            </a:r>
          </a:p>
        </p:txBody>
      </p:sp>
      <p:cxnSp>
        <p:nvCxnSpPr>
          <p:cNvPr id="124" name="직선 연결선 123"/>
          <p:cNvCxnSpPr/>
          <p:nvPr/>
        </p:nvCxnSpPr>
        <p:spPr>
          <a:xfrm>
            <a:off x="7682459" y="5341307"/>
            <a:ext cx="228837" cy="0"/>
          </a:xfrm>
          <a:prstGeom prst="line">
            <a:avLst/>
          </a:prstGeom>
          <a:ln w="38100">
            <a:solidFill>
              <a:srgbClr val="FFCD4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8095040" y="5541842"/>
            <a:ext cx="603050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의의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한계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7682459" y="4741237"/>
            <a:ext cx="0" cy="606944"/>
          </a:xfrm>
          <a:prstGeom prst="line">
            <a:avLst/>
          </a:prstGeom>
          <a:ln w="381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604000" y="2644905"/>
            <a:ext cx="122341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33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전략 제안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670580" y="3049864"/>
            <a:ext cx="707245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</a:t>
            </a:r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</a:t>
            </a:r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</a:t>
            </a:r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  <p:cxnSp>
        <p:nvCxnSpPr>
          <p:cNvPr id="129" name="직선 연결선 128"/>
          <p:cNvCxnSpPr/>
          <p:nvPr/>
        </p:nvCxnSpPr>
        <p:spPr>
          <a:xfrm>
            <a:off x="6257661" y="2827131"/>
            <a:ext cx="0" cy="1207715"/>
          </a:xfrm>
          <a:prstGeom prst="line">
            <a:avLst/>
          </a:prstGeom>
          <a:ln w="381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6257661" y="2834861"/>
            <a:ext cx="228837" cy="0"/>
          </a:xfrm>
          <a:prstGeom prst="line">
            <a:avLst/>
          </a:prstGeom>
          <a:ln w="38100">
            <a:solidFill>
              <a:srgbClr val="FFCD4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395040" y="2644905"/>
            <a:ext cx="67197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33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부록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450840" y="3049864"/>
            <a:ext cx="92365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참고문헌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33" name="직선 연결선 132"/>
          <p:cNvCxnSpPr/>
          <p:nvPr/>
        </p:nvCxnSpPr>
        <p:spPr>
          <a:xfrm>
            <a:off x="9044596" y="2827131"/>
            <a:ext cx="0" cy="1207715"/>
          </a:xfrm>
          <a:prstGeom prst="line">
            <a:avLst/>
          </a:prstGeom>
          <a:ln w="38100">
            <a:solidFill>
              <a:srgbClr val="FFCD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9044596" y="2834861"/>
            <a:ext cx="228837" cy="0"/>
          </a:xfrm>
          <a:prstGeom prst="line">
            <a:avLst/>
          </a:prstGeom>
          <a:ln w="38100">
            <a:solidFill>
              <a:srgbClr val="FFCD4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3189834" y="4117813"/>
            <a:ext cx="639919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2933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578382" y="4117813"/>
            <a:ext cx="639919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2933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974837" y="4117813"/>
            <a:ext cx="639919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2933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393277" y="4117813"/>
            <a:ext cx="639919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sz="2933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793174" y="4117813"/>
            <a:ext cx="639919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33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R" altLang="en-US" sz="2933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396736B-13A4-FEDA-2423-CF05011F80B7}"/>
              </a:ext>
            </a:extLst>
          </p:cNvPr>
          <p:cNvSpPr/>
          <p:nvPr/>
        </p:nvSpPr>
        <p:spPr>
          <a:xfrm>
            <a:off x="2907414" y="2311400"/>
            <a:ext cx="3137786" cy="320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74918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Analysis</a:t>
            </a:r>
            <a:endParaRPr lang="en-KR" sz="4000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2D2BCF-0491-6181-AC41-7F23B6CAD5D3}"/>
              </a:ext>
            </a:extLst>
          </p:cNvPr>
          <p:cNvSpPr/>
          <p:nvPr/>
        </p:nvSpPr>
        <p:spPr>
          <a:xfrm>
            <a:off x="5943600" y="2311400"/>
            <a:ext cx="3137786" cy="3200400"/>
          </a:xfrm>
          <a:prstGeom prst="ellipse">
            <a:avLst/>
          </a:prstGeom>
          <a:solidFill>
            <a:srgbClr val="008BFF"/>
          </a:solidFill>
          <a:ln>
            <a:noFill/>
          </a:ln>
          <a:effectLst>
            <a:outerShdw blurRad="774918" sx="102000" sy="102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Conclusion</a:t>
            </a:r>
            <a:endParaRPr lang="en-KR" sz="933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E496-9531-5C0A-F970-030C12B6AB6E}"/>
              </a:ext>
            </a:extLst>
          </p:cNvPr>
          <p:cNvSpPr txBox="1"/>
          <p:nvPr/>
        </p:nvSpPr>
        <p:spPr>
          <a:xfrm>
            <a:off x="586609" y="1788659"/>
            <a:ext cx="1346844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문제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3603D-9020-2255-31D0-C72BB1CA81BB}"/>
              </a:ext>
            </a:extLst>
          </p:cNvPr>
          <p:cNvSpPr txBox="1"/>
          <p:nvPr/>
        </p:nvSpPr>
        <p:spPr>
          <a:xfrm>
            <a:off x="749091" y="2247193"/>
            <a:ext cx="915635" cy="682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 배경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C5B78-486A-3061-D865-4590C7B9BD19}"/>
              </a:ext>
            </a:extLst>
          </p:cNvPr>
          <p:cNvSpPr txBox="1"/>
          <p:nvPr/>
        </p:nvSpPr>
        <p:spPr>
          <a:xfrm>
            <a:off x="494899" y="2930191"/>
            <a:ext cx="1614545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 탐색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E9EB9D-B557-C618-B5EA-CDA7E93E4E8A}"/>
              </a:ext>
            </a:extLst>
          </p:cNvPr>
          <p:cNvSpPr txBox="1"/>
          <p:nvPr/>
        </p:nvSpPr>
        <p:spPr>
          <a:xfrm>
            <a:off x="747943" y="3384401"/>
            <a:ext cx="1402948" cy="98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소개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특성 파악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파생변수 생성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9B2870-9DB4-42BF-BB2C-25A10EC7A1BE}"/>
              </a:ext>
            </a:extLst>
          </p:cNvPr>
          <p:cNvSpPr txBox="1"/>
          <p:nvPr/>
        </p:nvSpPr>
        <p:spPr>
          <a:xfrm>
            <a:off x="494899" y="4293603"/>
            <a:ext cx="1106393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lang="ko-KR" altLang="en-US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262E0-31E6-72B9-8FBB-5B9F8842DF40}"/>
              </a:ext>
            </a:extLst>
          </p:cNvPr>
          <p:cNvSpPr txBox="1"/>
          <p:nvPr/>
        </p:nvSpPr>
        <p:spPr>
          <a:xfrm>
            <a:off x="740115" y="4806564"/>
            <a:ext cx="1787669" cy="98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목표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학습 및 평가 방식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성능 평가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60F6B7-8A24-A0E4-C540-B2313D695739}"/>
              </a:ext>
            </a:extLst>
          </p:cNvPr>
          <p:cNvSpPr txBox="1"/>
          <p:nvPr/>
        </p:nvSpPr>
        <p:spPr>
          <a:xfrm>
            <a:off x="9753600" y="1939881"/>
            <a:ext cx="1404552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lang="ko-KR" altLang="en-US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전략 제안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F89725-1522-DD79-4D6B-AC86E4FDCA7D}"/>
              </a:ext>
            </a:extLst>
          </p:cNvPr>
          <p:cNvSpPr txBox="1"/>
          <p:nvPr/>
        </p:nvSpPr>
        <p:spPr>
          <a:xfrm>
            <a:off x="10490981" y="2452842"/>
            <a:ext cx="667170" cy="989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</a:t>
            </a: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</a:t>
            </a: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</a:t>
            </a: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8FA9C3-2F0C-7547-87FC-B43CB5F1163F}"/>
              </a:ext>
            </a:extLst>
          </p:cNvPr>
          <p:cNvSpPr txBox="1"/>
          <p:nvPr/>
        </p:nvSpPr>
        <p:spPr>
          <a:xfrm>
            <a:off x="9556965" y="3430865"/>
            <a:ext cx="1609736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</a:t>
            </a:r>
            <a:r>
              <a:rPr lang="ko-KR" altLang="en-US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의의와 한계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7B8CD1-B5B9-3F8E-CA8D-150B8048EE9B}"/>
              </a:ext>
            </a:extLst>
          </p:cNvPr>
          <p:cNvSpPr txBox="1"/>
          <p:nvPr/>
        </p:nvSpPr>
        <p:spPr>
          <a:xfrm>
            <a:off x="10576475" y="3879584"/>
            <a:ext cx="575799" cy="682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의의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한계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FA7CD-D105-C957-8F52-D7346A0A082F}"/>
              </a:ext>
            </a:extLst>
          </p:cNvPr>
          <p:cNvSpPr txBox="1"/>
          <p:nvPr/>
        </p:nvSpPr>
        <p:spPr>
          <a:xfrm>
            <a:off x="10261218" y="4531045"/>
            <a:ext cx="893193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6.</a:t>
            </a:r>
            <a:r>
              <a:rPr lang="ko-KR" altLang="en-US" sz="2133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89D1AB-A2CE-61DF-084C-B05E3265929C}"/>
              </a:ext>
            </a:extLst>
          </p:cNvPr>
          <p:cNvSpPr txBox="1"/>
          <p:nvPr/>
        </p:nvSpPr>
        <p:spPr>
          <a:xfrm>
            <a:off x="10293538" y="4944886"/>
            <a:ext cx="870751" cy="374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· </a:t>
            </a: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참고문헌</a:t>
            </a:r>
            <a:endParaRPr lang="en-US" altLang="ko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BD347F-2AED-ADA7-A19C-9C34E3C6E355}"/>
              </a:ext>
            </a:extLst>
          </p:cNvPr>
          <p:cNvSpPr txBox="1"/>
          <p:nvPr/>
        </p:nvSpPr>
        <p:spPr>
          <a:xfrm>
            <a:off x="4896847" y="1137198"/>
            <a:ext cx="246253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spc="-1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보고서 목차</a:t>
            </a:r>
          </a:p>
        </p:txBody>
      </p:sp>
    </p:spTree>
    <p:extLst>
      <p:ext uri="{BB962C8B-B14F-4D97-AF65-F5344CB8AC3E}">
        <p14:creationId xmlns:p14="http://schemas.microsoft.com/office/powerpoint/2010/main" val="369583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BD32EA-2906-C05D-A2BF-BCEF31210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52059" y="2820873"/>
            <a:ext cx="5399037" cy="303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131194-BFFE-A3CF-51EC-8913E449A803}"/>
              </a:ext>
            </a:extLst>
          </p:cNvPr>
          <p:cNvSpPr txBox="1"/>
          <p:nvPr/>
        </p:nvSpPr>
        <p:spPr>
          <a:xfrm>
            <a:off x="319314" y="1104298"/>
            <a:ext cx="19304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 배경</a:t>
            </a:r>
            <a:endParaRPr lang="en-KR" sz="2667" b="1" dirty="0">
              <a:solidFill>
                <a:srgbClr val="00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749BE5-C746-1227-C820-584C1AB32970}"/>
              </a:ext>
            </a:extLst>
          </p:cNvPr>
          <p:cNvSpPr txBox="1"/>
          <p:nvPr/>
        </p:nvSpPr>
        <p:spPr>
          <a:xfrm>
            <a:off x="325131" y="362645"/>
            <a:ext cx="3505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Background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1B816-3CE5-2A14-32BC-FCE3971268FD}"/>
              </a:ext>
            </a:extLst>
          </p:cNvPr>
          <p:cNvSpPr txBox="1"/>
          <p:nvPr/>
        </p:nvSpPr>
        <p:spPr>
          <a:xfrm>
            <a:off x="3632200" y="279400"/>
            <a:ext cx="3505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Desk Research</a:t>
            </a:r>
            <a:endParaRPr lang="en-KR" sz="1867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41DB6-56B8-9506-1BC7-414C6B92EC4E}"/>
              </a:ext>
            </a:extLst>
          </p:cNvPr>
          <p:cNvSpPr txBox="1"/>
          <p:nvPr/>
        </p:nvSpPr>
        <p:spPr>
          <a:xfrm>
            <a:off x="3820694" y="1587003"/>
            <a:ext cx="23876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333" dirty="0">
                <a:solidFill>
                  <a:schemeClr val="bg1"/>
                </a:solidFill>
              </a:rPr>
              <a:t>1. </a:t>
            </a:r>
            <a:r>
              <a:rPr lang="ko-KR" altLang="en-US" sz="1333" dirty="0">
                <a:solidFill>
                  <a:schemeClr val="bg1"/>
                </a:solidFill>
              </a:rPr>
              <a:t>온라인 상품 구매 추이</a:t>
            </a:r>
            <a:endParaRPr lang="en-KR" sz="1333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E6F85-2B81-E3FE-CD46-4EE4C871BFE3}"/>
              </a:ext>
            </a:extLst>
          </p:cNvPr>
          <p:cNvSpPr txBox="1"/>
          <p:nvPr/>
        </p:nvSpPr>
        <p:spPr>
          <a:xfrm>
            <a:off x="8934115" y="1572429"/>
            <a:ext cx="23876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dirty="0">
                <a:solidFill>
                  <a:schemeClr val="bg1"/>
                </a:solidFill>
              </a:rPr>
              <a:t>2.</a:t>
            </a:r>
            <a:r>
              <a:rPr lang="ko-KR" altLang="en-US" sz="1333" dirty="0">
                <a:solidFill>
                  <a:schemeClr val="bg1"/>
                </a:solidFill>
              </a:rPr>
              <a:t> 롯데 </a:t>
            </a:r>
            <a:r>
              <a:rPr lang="ko-KR" altLang="en-US" sz="1333" dirty="0" err="1">
                <a:solidFill>
                  <a:schemeClr val="bg1"/>
                </a:solidFill>
              </a:rPr>
              <a:t>이커머스</a:t>
            </a:r>
            <a:r>
              <a:rPr lang="ko-KR" altLang="en-US" sz="1333" dirty="0">
                <a:solidFill>
                  <a:schemeClr val="bg1"/>
                </a:solidFill>
              </a:rPr>
              <a:t> 실적 부진</a:t>
            </a:r>
            <a:endParaRPr lang="en-KR" sz="1333" dirty="0">
              <a:solidFill>
                <a:schemeClr val="bg1"/>
              </a:solidFill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23ACD2DD-7AD5-31DD-2830-7B1E32727135}"/>
              </a:ext>
            </a:extLst>
          </p:cNvPr>
          <p:cNvGrpSpPr/>
          <p:nvPr/>
        </p:nvGrpSpPr>
        <p:grpSpPr>
          <a:xfrm>
            <a:off x="2931750" y="0"/>
            <a:ext cx="9385579" cy="7158305"/>
            <a:chOff x="-136054" y="3006925"/>
            <a:chExt cx="18557823" cy="7359697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974FB7AA-7A4F-2055-64F4-18F499A1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6054" y="3006925"/>
              <a:ext cx="18557823" cy="7359697"/>
            </a:xfrm>
            <a:prstGeom prst="rect">
              <a:avLst/>
            </a:prstGeom>
          </p:spPr>
        </p:pic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4B49910-5379-226B-F739-30D6B7DEA115}"/>
              </a:ext>
            </a:extLst>
          </p:cNvPr>
          <p:cNvGraphicFramePr>
            <a:graphicFrameLocks/>
          </p:cNvGraphicFramePr>
          <p:nvPr/>
        </p:nvGraphicFramePr>
        <p:xfrm>
          <a:off x="3852779" y="3066928"/>
          <a:ext cx="3284621" cy="1291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9BC873A-D7B3-0DC5-2645-4FC353FE27D6}"/>
              </a:ext>
            </a:extLst>
          </p:cNvPr>
          <p:cNvGraphicFramePr>
            <a:graphicFrameLocks/>
          </p:cNvGraphicFramePr>
          <p:nvPr/>
        </p:nvGraphicFramePr>
        <p:xfrm>
          <a:off x="3870209" y="4821575"/>
          <a:ext cx="3284621" cy="1401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DC942C1-6705-86CF-061F-A8FFB09FFBF1}"/>
              </a:ext>
            </a:extLst>
          </p:cNvPr>
          <p:cNvSpPr txBox="1"/>
          <p:nvPr/>
        </p:nvSpPr>
        <p:spPr>
          <a:xfrm>
            <a:off x="3969085" y="1111865"/>
            <a:ext cx="290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24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온라인 판매 실적 부진</a:t>
            </a:r>
            <a:endParaRPr lang="en-KR" sz="16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D1A375-4908-841D-3843-9927439E0894}"/>
              </a:ext>
            </a:extLst>
          </p:cNvPr>
          <p:cNvSpPr txBox="1"/>
          <p:nvPr/>
        </p:nvSpPr>
        <p:spPr>
          <a:xfrm>
            <a:off x="8155884" y="1067907"/>
            <a:ext cx="274145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67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2667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커머스 영업 실적 부진</a:t>
            </a:r>
            <a:endParaRPr lang="en-KR" sz="1600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5AD5690-CF2C-0539-5EC8-F5D5416F30C2}"/>
              </a:ext>
            </a:extLst>
          </p:cNvPr>
          <p:cNvGraphicFramePr>
            <a:graphicFrameLocks/>
          </p:cNvGraphicFramePr>
          <p:nvPr/>
        </p:nvGraphicFramePr>
        <p:xfrm>
          <a:off x="8078638" y="3655206"/>
          <a:ext cx="1496028" cy="227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9922391-452B-4E11-5A38-DAC200116D6B}"/>
              </a:ext>
            </a:extLst>
          </p:cNvPr>
          <p:cNvGraphicFramePr>
            <a:graphicFrameLocks/>
          </p:cNvGraphicFramePr>
          <p:nvPr/>
        </p:nvGraphicFramePr>
        <p:xfrm>
          <a:off x="10076165" y="3643116"/>
          <a:ext cx="1506387" cy="227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1CB8B6A-4DCF-22C1-BB1C-AE761F9616D9}"/>
              </a:ext>
            </a:extLst>
          </p:cNvPr>
          <p:cNvSpPr txBox="1"/>
          <p:nvPr/>
        </p:nvSpPr>
        <p:spPr>
          <a:xfrm>
            <a:off x="3969085" y="1499218"/>
            <a:ext cx="303463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통상적으로 다양한 제품을 구매할 수 있는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채널의 판매 실적이 오프라인 채널의 판매 실적보다 낮게 나타났습니다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KR" sz="12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2886C-2491-C1A1-EB1B-D5EB50E84B23}"/>
              </a:ext>
            </a:extLst>
          </p:cNvPr>
          <p:cNvSpPr txBox="1"/>
          <p:nvPr/>
        </p:nvSpPr>
        <p:spPr>
          <a:xfrm>
            <a:off x="8141369" y="1489031"/>
            <a:ext cx="303463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작년 동기 대비 매출액과 영업이익 모두 감소하는 추세를 나타냈습니다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KR" sz="12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721E6F-8809-1321-477E-B5C1179E2AFA}"/>
              </a:ext>
            </a:extLst>
          </p:cNvPr>
          <p:cNvSpPr txBox="1"/>
          <p:nvPr/>
        </p:nvSpPr>
        <p:spPr>
          <a:xfrm>
            <a:off x="8652977" y="2592314"/>
            <a:ext cx="2359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전년도 동기 대비 실적 비교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억 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733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AFC5E0-BB95-F48D-CF79-36A048880475}"/>
              </a:ext>
            </a:extLst>
          </p:cNvPr>
          <p:cNvSpPr txBox="1"/>
          <p:nvPr/>
        </p:nvSpPr>
        <p:spPr>
          <a:xfrm>
            <a:off x="8552100" y="3269189"/>
            <a:ext cx="764031" cy="37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매출액</a:t>
            </a:r>
            <a:endParaRPr lang="en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428298-C162-B383-B6D0-37D3A378AA33}"/>
              </a:ext>
            </a:extLst>
          </p:cNvPr>
          <p:cNvSpPr txBox="1"/>
          <p:nvPr/>
        </p:nvSpPr>
        <p:spPr>
          <a:xfrm>
            <a:off x="10566043" y="3280434"/>
            <a:ext cx="869576" cy="37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33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영업이익</a:t>
            </a:r>
            <a:endParaRPr lang="en-KR" sz="1333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AC7114-6B3D-3185-D5DD-128F8D71FA6C}"/>
              </a:ext>
            </a:extLst>
          </p:cNvPr>
          <p:cNvSpPr txBox="1"/>
          <p:nvPr/>
        </p:nvSpPr>
        <p:spPr>
          <a:xfrm>
            <a:off x="4436917" y="2679292"/>
            <a:ext cx="211634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시간별 오프라인 판매 금액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 </a:t>
            </a:r>
            <a:r>
              <a:rPr lang="en-US" altLang="ko-KR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</a:t>
            </a:r>
            <a:r>
              <a:rPr lang="en-US" altLang="ko-KR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BCADCA-17C7-510D-C672-C5C66EEA1856}"/>
              </a:ext>
            </a:extLst>
          </p:cNvPr>
          <p:cNvSpPr txBox="1"/>
          <p:nvPr/>
        </p:nvSpPr>
        <p:spPr>
          <a:xfrm>
            <a:off x="4435632" y="4504595"/>
            <a:ext cx="2116345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시간별 온라인 판매 금액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기준 </a:t>
            </a:r>
            <a:r>
              <a:rPr lang="en-US" altLang="ko-KR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</a:t>
            </a:r>
            <a:r>
              <a:rPr lang="en-US" altLang="ko-KR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7D4CB9-E5B6-6343-7AA3-57778F67A893}"/>
              </a:ext>
            </a:extLst>
          </p:cNvPr>
          <p:cNvSpPr txBox="1"/>
          <p:nvPr/>
        </p:nvSpPr>
        <p:spPr>
          <a:xfrm>
            <a:off x="338815" y="1633300"/>
            <a:ext cx="2353585" cy="1057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67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본격적으로 분석 주제를 선정하기에 앞서</a:t>
            </a:r>
            <a:r>
              <a:rPr lang="en-US" altLang="ko-KR" sz="1067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067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1067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sz="1067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Desk Research</a:t>
            </a:r>
            <a:r>
              <a:rPr lang="ko-KR" altLang="en-US" sz="1067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067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통해 현재 </a:t>
            </a:r>
            <a:r>
              <a:rPr lang="ko-KR" altLang="en-US" sz="1067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롯데멤버스의</a:t>
            </a:r>
            <a:r>
              <a:rPr lang="ko-KR" altLang="en-US" sz="1067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비즈니스 현황을 분석하였습니다</a:t>
            </a:r>
            <a:r>
              <a:rPr lang="en-US" altLang="ko-KR" sz="1067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KR" sz="1067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E71327-F944-B20D-7404-63685E57D741}"/>
              </a:ext>
            </a:extLst>
          </p:cNvPr>
          <p:cNvCxnSpPr/>
          <p:nvPr/>
        </p:nvCxnSpPr>
        <p:spPr>
          <a:xfrm>
            <a:off x="1501647" y="482600"/>
            <a:ext cx="11767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AD6A5E-A8E2-6C02-77F5-49A988E116A2}"/>
              </a:ext>
            </a:extLst>
          </p:cNvPr>
          <p:cNvSpPr txBox="1"/>
          <p:nvPr/>
        </p:nvSpPr>
        <p:spPr>
          <a:xfrm>
            <a:off x="3254247" y="347299"/>
            <a:ext cx="3505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Desk Research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246C44-53BA-0F19-2AAC-386D811AD8FD}"/>
              </a:ext>
            </a:extLst>
          </p:cNvPr>
          <p:cNvCxnSpPr>
            <a:cxnSpLocks/>
          </p:cNvCxnSpPr>
          <p:nvPr/>
        </p:nvCxnSpPr>
        <p:spPr>
          <a:xfrm>
            <a:off x="4572000" y="475720"/>
            <a:ext cx="7162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0F1EA6-4B4A-EC0A-FF5B-408266FC0CDD}"/>
              </a:ext>
            </a:extLst>
          </p:cNvPr>
          <p:cNvCxnSpPr>
            <a:cxnSpLocks/>
          </p:cNvCxnSpPr>
          <p:nvPr/>
        </p:nvCxnSpPr>
        <p:spPr>
          <a:xfrm>
            <a:off x="9010355" y="4012565"/>
            <a:ext cx="158639" cy="84130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C31E99-3191-DA1A-B58B-C3A6B34008DF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0695850" y="5124296"/>
            <a:ext cx="202217" cy="459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F6166C-D65F-D16A-B436-52141E72611C}"/>
              </a:ext>
            </a:extLst>
          </p:cNvPr>
          <p:cNvCxnSpPr>
            <a:cxnSpLocks/>
          </p:cNvCxnSpPr>
          <p:nvPr/>
        </p:nvCxnSpPr>
        <p:spPr>
          <a:xfrm>
            <a:off x="6450315" y="4993341"/>
            <a:ext cx="0" cy="4062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F101E4D-554F-02C6-81AD-EA611E5E85CC}"/>
              </a:ext>
            </a:extLst>
          </p:cNvPr>
          <p:cNvCxnSpPr>
            <a:cxnSpLocks/>
          </p:cNvCxnSpPr>
          <p:nvPr/>
        </p:nvCxnSpPr>
        <p:spPr>
          <a:xfrm>
            <a:off x="5849669" y="4974968"/>
            <a:ext cx="0" cy="2625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E4C142-F5E3-F110-7848-D3FBBE70846A}"/>
              </a:ext>
            </a:extLst>
          </p:cNvPr>
          <p:cNvCxnSpPr>
            <a:cxnSpLocks/>
          </p:cNvCxnSpPr>
          <p:nvPr/>
        </p:nvCxnSpPr>
        <p:spPr>
          <a:xfrm flipV="1">
            <a:off x="5853942" y="3593446"/>
            <a:ext cx="0" cy="485495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80DCA1-BEF0-CC6A-4874-62B43A41F93A}"/>
              </a:ext>
            </a:extLst>
          </p:cNvPr>
          <p:cNvCxnSpPr>
            <a:cxnSpLocks/>
          </p:cNvCxnSpPr>
          <p:nvPr/>
        </p:nvCxnSpPr>
        <p:spPr>
          <a:xfrm flipV="1">
            <a:off x="6350000" y="3804009"/>
            <a:ext cx="0" cy="274932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62BF87-EE9D-01FB-21FE-5EA947E862D7}"/>
              </a:ext>
            </a:extLst>
          </p:cNvPr>
          <p:cNvSpPr txBox="1"/>
          <p:nvPr/>
        </p:nvSpPr>
        <p:spPr>
          <a:xfrm>
            <a:off x="8382000" y="3660009"/>
            <a:ext cx="764031" cy="31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67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290</a:t>
            </a:r>
            <a:r>
              <a:rPr lang="ko-KR" altLang="en-US" sz="1067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억</a:t>
            </a:r>
            <a:endParaRPr lang="en-KR" sz="1067" b="1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F82FD1-3BF2-F29C-B467-507D5AE5FF02}"/>
              </a:ext>
            </a:extLst>
          </p:cNvPr>
          <p:cNvSpPr txBox="1"/>
          <p:nvPr/>
        </p:nvSpPr>
        <p:spPr>
          <a:xfrm>
            <a:off x="8955081" y="4828409"/>
            <a:ext cx="764031" cy="31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67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260</a:t>
            </a:r>
            <a:r>
              <a:rPr lang="ko-KR" altLang="en-US" sz="1067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억</a:t>
            </a:r>
            <a:endParaRPr lang="en-KR" sz="1067" b="1" dirty="0">
              <a:solidFill>
                <a:schemeClr val="tx2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1628F3-FD98-F250-25F4-BB84E967479A}"/>
              </a:ext>
            </a:extLst>
          </p:cNvPr>
          <p:cNvSpPr txBox="1"/>
          <p:nvPr/>
        </p:nvSpPr>
        <p:spPr>
          <a:xfrm>
            <a:off x="10310369" y="4828409"/>
            <a:ext cx="764031" cy="31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67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067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067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320</a:t>
            </a:r>
            <a:r>
              <a:rPr lang="ko-KR" altLang="en-US" sz="1067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억</a:t>
            </a:r>
            <a:endParaRPr lang="en-KR" sz="1067" b="1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55D69D-B20F-22FA-143F-3E218A7C660D}"/>
              </a:ext>
            </a:extLst>
          </p:cNvPr>
          <p:cNvSpPr txBox="1"/>
          <p:nvPr/>
        </p:nvSpPr>
        <p:spPr>
          <a:xfrm>
            <a:off x="10898067" y="5424888"/>
            <a:ext cx="764031" cy="31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67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067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067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490</a:t>
            </a:r>
            <a:r>
              <a:rPr lang="ko-KR" altLang="en-US" sz="1067" b="1" dirty="0">
                <a:solidFill>
                  <a:srgbClr val="C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억</a:t>
            </a:r>
            <a:endParaRPr lang="en-KR" sz="1067" b="1" dirty="0">
              <a:solidFill>
                <a:srgbClr val="C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02EF12-DFC0-D7F7-CDFE-FDFC0BAA261E}"/>
              </a:ext>
            </a:extLst>
          </p:cNvPr>
          <p:cNvSpPr txBox="1"/>
          <p:nvPr/>
        </p:nvSpPr>
        <p:spPr>
          <a:xfrm>
            <a:off x="8229600" y="5879802"/>
            <a:ext cx="1395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2Q21     2Q22</a:t>
            </a:r>
            <a:endParaRPr lang="en-KR" sz="733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8E1B4B-7127-6E71-5548-4571BDCE5699}"/>
              </a:ext>
            </a:extLst>
          </p:cNvPr>
          <p:cNvSpPr txBox="1"/>
          <p:nvPr/>
        </p:nvSpPr>
        <p:spPr>
          <a:xfrm>
            <a:off x="10226459" y="5856630"/>
            <a:ext cx="1395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2Q21     2Q22</a:t>
            </a:r>
            <a:endParaRPr lang="en-KR" sz="733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08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CFC7F2-5121-EC01-7856-5FAF5EE7A819}"/>
              </a:ext>
            </a:extLst>
          </p:cNvPr>
          <p:cNvSpPr/>
          <p:nvPr/>
        </p:nvSpPr>
        <p:spPr>
          <a:xfrm>
            <a:off x="-113807" y="-76200"/>
            <a:ext cx="12319354" cy="5455855"/>
          </a:xfrm>
          <a:prstGeom prst="rect">
            <a:avLst/>
          </a:prstGeom>
          <a:solidFill>
            <a:srgbClr val="008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 dirty="0"/>
          </a:p>
        </p:txBody>
      </p:sp>
      <p:pic>
        <p:nvPicPr>
          <p:cNvPr id="7" name="Content Placeholder 6" descr="A picture containing text, white goods, screenshot&#10;&#10;Description automatically generated">
            <a:extLst>
              <a:ext uri="{FF2B5EF4-FFF2-40B4-BE49-F238E27FC236}">
                <a16:creationId xmlns:a16="http://schemas.microsoft.com/office/drawing/2014/main" id="{F75FE5B2-CC18-7E04-28BB-250803A11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0340" y="2640289"/>
            <a:ext cx="4436533" cy="3073400"/>
          </a:xfrm>
          <a:solidFill>
            <a:srgbClr val="008BFF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90139C-B8FB-5C3D-65EE-64B5AA5AE4AB}"/>
              </a:ext>
            </a:extLst>
          </p:cNvPr>
          <p:cNvSpPr txBox="1"/>
          <p:nvPr/>
        </p:nvSpPr>
        <p:spPr>
          <a:xfrm>
            <a:off x="575627" y="244303"/>
            <a:ext cx="10404604" cy="37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33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Marketing Strategy</a:t>
            </a:r>
            <a:endParaRPr lang="en-US" altLang="ko-KR" sz="1067" dirty="0">
              <a:solidFill>
                <a:schemeClr val="bg1"/>
              </a:solidFill>
              <a:effectLst>
                <a:outerShdw blurRad="276490" dist="136739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B0340A-64B3-0E4C-E830-A661E87BDF3B}"/>
              </a:ext>
            </a:extLst>
          </p:cNvPr>
          <p:cNvGrpSpPr/>
          <p:nvPr/>
        </p:nvGrpSpPr>
        <p:grpSpPr>
          <a:xfrm>
            <a:off x="2808380" y="2157689"/>
            <a:ext cx="7095803" cy="4038600"/>
            <a:chOff x="5791200" y="3467100"/>
            <a:chExt cx="10643704" cy="60579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FBDC078-D57C-BD7A-A50C-F66A5E5865F3}"/>
                </a:ext>
              </a:extLst>
            </p:cNvPr>
            <p:cNvSpPr/>
            <p:nvPr/>
          </p:nvSpPr>
          <p:spPr>
            <a:xfrm>
              <a:off x="5791200" y="3467100"/>
              <a:ext cx="10643704" cy="6057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91051" dist="439093" dir="2400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6D64FEB-92D0-423A-5DE3-FC72AF8C502A}"/>
                </a:ext>
              </a:extLst>
            </p:cNvPr>
            <p:cNvSpPr/>
            <p:nvPr/>
          </p:nvSpPr>
          <p:spPr>
            <a:xfrm>
              <a:off x="6081823" y="3752850"/>
              <a:ext cx="10072577" cy="5486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4741DE-BA2B-7A40-1B7E-62268E9EF968}"/>
                </a:ext>
              </a:extLst>
            </p:cNvPr>
            <p:cNvSpPr txBox="1"/>
            <p:nvPr/>
          </p:nvSpPr>
          <p:spPr>
            <a:xfrm>
              <a:off x="6587964" y="5857247"/>
              <a:ext cx="2441053" cy="1754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홈파티를 좋아하는</a:t>
              </a:r>
              <a:endParaRPr lang="en-US" altLang="ko-KR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867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김롯데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333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님만을</a:t>
              </a:r>
              <a:r>
                <a:rPr lang="ko-KR" altLang="en-US" sz="13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위한</a:t>
              </a:r>
              <a:endParaRPr lang="en-US" altLang="ko-KR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추천 상품 목록</a:t>
              </a:r>
              <a:endParaRPr lang="en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784C44E-9FAF-6B85-83E4-F2132AFCC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0942" y="4396443"/>
              <a:ext cx="2286000" cy="3429000"/>
            </a:xfrm>
            <a:prstGeom prst="rect">
              <a:avLst/>
            </a:prstGeom>
            <a:noFill/>
            <a:effectLst>
              <a:outerShdw blurRad="265942" dist="144608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6307F9F-B31D-89D3-09DF-7432CD2B2E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3"/>
            <a:stretch/>
          </p:blipFill>
          <p:spPr bwMode="auto">
            <a:xfrm>
              <a:off x="13157768" y="4378663"/>
              <a:ext cx="2286000" cy="3458338"/>
            </a:xfrm>
            <a:prstGeom prst="rect">
              <a:avLst/>
            </a:prstGeom>
            <a:noFill/>
            <a:effectLst>
              <a:outerShdw blurRad="229748" dist="1270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L.Point (엘포인트)를 모아보자 : 네이버 블로그">
              <a:extLst>
                <a:ext uri="{FF2B5EF4-FFF2-40B4-BE49-F238E27FC236}">
                  <a16:creationId xmlns:a16="http://schemas.microsoft.com/office/drawing/2014/main" id="{92DCE486-EB9E-4061-F901-53D818A36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7189" y="4581699"/>
              <a:ext cx="2832100" cy="902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E4D49D-9809-DE7D-0E5E-E009EDD3C555}"/>
                </a:ext>
              </a:extLst>
            </p:cNvPr>
            <p:cNvSpPr txBox="1"/>
            <p:nvPr/>
          </p:nvSpPr>
          <p:spPr>
            <a:xfrm>
              <a:off x="10410942" y="8024684"/>
              <a:ext cx="1892826" cy="1000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맛있는 파스타면</a:t>
              </a:r>
              <a:endParaRPr lang="en-US" altLang="ko-KR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15,000won</a:t>
              </a:r>
              <a:endParaRPr lang="en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2BF1A81-1D26-FCB2-402A-0CD0C5D97B9D}"/>
                </a:ext>
              </a:extLst>
            </p:cNvPr>
            <p:cNvSpPr txBox="1"/>
            <p:nvPr/>
          </p:nvSpPr>
          <p:spPr>
            <a:xfrm>
              <a:off x="13186168" y="8021573"/>
              <a:ext cx="1960152" cy="1000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레몬 라임 샴페인</a:t>
              </a:r>
              <a:endParaRPr lang="en-US" altLang="ko-KR" sz="1333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15,000won</a:t>
              </a:r>
              <a:endParaRPr lang="en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A47869-BDAC-45EB-9FA5-1265125DE42D}"/>
                </a:ext>
              </a:extLst>
            </p:cNvPr>
            <p:cNvCxnSpPr/>
            <p:nvPr/>
          </p:nvCxnSpPr>
          <p:spPr>
            <a:xfrm>
              <a:off x="9950115" y="4290948"/>
              <a:ext cx="0" cy="451015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ADFF04-0B6F-316E-B520-EAEB6D08EEF7}"/>
              </a:ext>
            </a:extLst>
          </p:cNvPr>
          <p:cNvCxnSpPr>
            <a:cxnSpLocks/>
          </p:cNvCxnSpPr>
          <p:nvPr/>
        </p:nvCxnSpPr>
        <p:spPr>
          <a:xfrm>
            <a:off x="2301619" y="426676"/>
            <a:ext cx="934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25FB74-7D1A-2F4A-2400-3D68CA6D1732}"/>
              </a:ext>
            </a:extLst>
          </p:cNvPr>
          <p:cNvSpPr txBox="1"/>
          <p:nvPr/>
        </p:nvSpPr>
        <p:spPr>
          <a:xfrm>
            <a:off x="3081531" y="939800"/>
            <a:ext cx="8378283" cy="99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667" b="1" dirty="0">
                <a:solidFill>
                  <a:schemeClr val="bg1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 </a:t>
            </a:r>
            <a:r>
              <a:rPr lang="ko-KR" altLang="en-US" sz="2667" b="1" dirty="0">
                <a:solidFill>
                  <a:srgbClr val="FFE70D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온라인 판매량 증진</a:t>
            </a:r>
            <a:r>
              <a:rPr lang="ko-KR" altLang="en-US" sz="2667" b="1" dirty="0">
                <a:solidFill>
                  <a:schemeClr val="bg1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</a:t>
            </a:r>
            <a:r>
              <a:rPr lang="ko-KR" altLang="en-US" sz="2667" b="1" dirty="0">
                <a:solidFill>
                  <a:srgbClr val="FFE70D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2667" b="1" dirty="0">
                <a:solidFill>
                  <a:schemeClr val="bg1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위한 </a:t>
            </a:r>
            <a:endParaRPr lang="en-US" altLang="ko-KR" sz="2667" b="1" dirty="0">
              <a:solidFill>
                <a:schemeClr val="bg1"/>
              </a:solidFill>
              <a:effectLst>
                <a:outerShdw blurRad="276490" dist="136739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3200" b="1" dirty="0">
                <a:solidFill>
                  <a:srgbClr val="FFE70D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추천시스템 도입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및 </a:t>
            </a:r>
            <a:r>
              <a:rPr lang="ko-KR" altLang="en-US" sz="3200" b="1" dirty="0">
                <a:solidFill>
                  <a:srgbClr val="FFE70D"/>
                </a:solidFill>
                <a:effectLst>
                  <a:outerShdw blurRad="276490" dist="136739" dir="2700000" algn="tl" rotWithShape="0">
                    <a:prstClr val="black">
                      <a:alpha val="40000"/>
                    </a:prst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개인화 마케팅 전략</a:t>
            </a:r>
            <a:endParaRPr lang="en-KR" sz="3200" b="1" dirty="0">
              <a:solidFill>
                <a:schemeClr val="bg1"/>
              </a:solidFill>
              <a:effectLst>
                <a:outerShdw blurRad="276490" dist="136739" dir="2700000" algn="tl" rotWithShape="0">
                  <a:prstClr val="black">
                    <a:alpha val="40000"/>
                  </a:prst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A5D88D-C204-3DE1-D382-CA546B6026D3}"/>
              </a:ext>
            </a:extLst>
          </p:cNvPr>
          <p:cNvSpPr txBox="1"/>
          <p:nvPr/>
        </p:nvSpPr>
        <p:spPr>
          <a:xfrm>
            <a:off x="575627" y="939800"/>
            <a:ext cx="2095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제안 주제</a:t>
            </a:r>
            <a:endParaRPr lang="en-KR" sz="40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42AC01-15E6-B51E-4CF7-82A4F1AC331B}"/>
              </a:ext>
            </a:extLst>
          </p:cNvPr>
          <p:cNvSpPr txBox="1"/>
          <p:nvPr/>
        </p:nvSpPr>
        <p:spPr>
          <a:xfrm>
            <a:off x="2599825" y="821980"/>
            <a:ext cx="3401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:</a:t>
            </a:r>
            <a:endParaRPr lang="en-KR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58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6438" y="258858"/>
            <a:ext cx="233853" cy="289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16126" y="359899"/>
            <a:ext cx="1144683" cy="44445"/>
            <a:chOff x="15774189" y="539848"/>
            <a:chExt cx="1717024" cy="6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728779" y="945897"/>
            <a:ext cx="143362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탐색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4782C-514A-7164-B05D-957D0B94CD52}"/>
              </a:ext>
            </a:extLst>
          </p:cNvPr>
          <p:cNvSpPr txBox="1"/>
          <p:nvPr/>
        </p:nvSpPr>
        <p:spPr>
          <a:xfrm>
            <a:off x="719327" y="1188581"/>
            <a:ext cx="440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User Retention </a:t>
            </a:r>
            <a:r>
              <a:rPr lang="ko-KR" altLang="en-US" sz="3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3DEAC8C-2B1C-DEF4-69F2-0188BDD363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"/>
          <a:stretch/>
        </p:blipFill>
        <p:spPr>
          <a:xfrm>
            <a:off x="624958" y="2006601"/>
            <a:ext cx="5370670" cy="41536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FC7936-7233-91FB-BA6C-8B62AE8E9DC5}"/>
              </a:ext>
            </a:extLst>
          </p:cNvPr>
          <p:cNvSpPr txBox="1"/>
          <p:nvPr/>
        </p:nvSpPr>
        <p:spPr>
          <a:xfrm>
            <a:off x="719327" y="378533"/>
            <a:ext cx="3505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EDA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66DBDB-CF3A-6273-1B09-3810BB771FB6}"/>
              </a:ext>
            </a:extLst>
          </p:cNvPr>
          <p:cNvCxnSpPr>
            <a:cxnSpLocks/>
          </p:cNvCxnSpPr>
          <p:nvPr/>
        </p:nvCxnSpPr>
        <p:spPr>
          <a:xfrm>
            <a:off x="1316895" y="511903"/>
            <a:ext cx="88939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BEC3A3-299B-007C-E1FA-801E8D85CD53}"/>
              </a:ext>
            </a:extLst>
          </p:cNvPr>
          <p:cNvSpPr/>
          <p:nvPr/>
        </p:nvSpPr>
        <p:spPr>
          <a:xfrm>
            <a:off x="6351228" y="1976531"/>
            <a:ext cx="5203238" cy="1058447"/>
          </a:xfrm>
          <a:prstGeom prst="roundRect">
            <a:avLst/>
          </a:prstGeom>
          <a:solidFill>
            <a:srgbClr val="008BFF"/>
          </a:solidFill>
          <a:ln>
            <a:solidFill>
              <a:srgbClr val="008BFF"/>
            </a:solidFill>
          </a:ln>
          <a:effectLst>
            <a:outerShdw blurRad="299403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/>
              <a:t>Cohort Analysis</a:t>
            </a:r>
          </a:p>
          <a:p>
            <a:pPr algn="ctr"/>
            <a:endParaRPr lang="en-US" altLang="ko-KR" sz="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기간별 유저 이탈 비율을 확인하는 마케팅 분석 기법</a:t>
            </a:r>
            <a:endParaRPr lang="en-KR" sz="1067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E064A0-F335-4E9E-AE71-D08AD93E5FDA}"/>
              </a:ext>
            </a:extLst>
          </p:cNvPr>
          <p:cNvSpPr/>
          <p:nvPr/>
        </p:nvSpPr>
        <p:spPr>
          <a:xfrm>
            <a:off x="6357198" y="3270246"/>
            <a:ext cx="5203238" cy="27251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59680" dist="38100" dir="2700000" algn="tl" rotWithShape="0">
              <a:prstClr val="black">
                <a:alpha val="20955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Cohort Analysis</a:t>
            </a:r>
          </a:p>
          <a:p>
            <a:pPr algn="ctr"/>
            <a:endParaRPr lang="en-US" altLang="ko-KR" sz="7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기간별 유저 이탈 비율 확인</a:t>
            </a:r>
            <a:endParaRPr lang="en-KR" sz="1067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2BA2B7-9E2B-751B-95B8-3A06EDD3E018}"/>
              </a:ext>
            </a:extLst>
          </p:cNvPr>
          <p:cNvSpPr txBox="1"/>
          <p:nvPr/>
        </p:nvSpPr>
        <p:spPr>
          <a:xfrm>
            <a:off x="6971725" y="3820200"/>
            <a:ext cx="4328740" cy="682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기준 각 월에 첫 구매를 한 고객들의 </a:t>
            </a:r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년간 구매 비율이 대체로 </a:t>
            </a:r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하락하는 추세</a:t>
            </a:r>
            <a:endParaRPr lang="en-KR" sz="1333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3A2CAA-F907-0023-00C8-B350D5CA2329}"/>
              </a:ext>
            </a:extLst>
          </p:cNvPr>
          <p:cNvSpPr/>
          <p:nvPr/>
        </p:nvSpPr>
        <p:spPr>
          <a:xfrm>
            <a:off x="6756400" y="4075681"/>
            <a:ext cx="50800" cy="521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A00A4A-5219-1A2A-49B6-D948070D6829}"/>
              </a:ext>
            </a:extLst>
          </p:cNvPr>
          <p:cNvSpPr txBox="1"/>
          <p:nvPr/>
        </p:nvSpPr>
        <p:spPr>
          <a:xfrm>
            <a:off x="6971725" y="4897071"/>
            <a:ext cx="4328740" cy="682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유저의 이탈을 방지하기 위해</a:t>
            </a:r>
            <a:r>
              <a:rPr lang="en-US" altLang="ko-KR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서비스에 접속한 사용자들에게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적합한 상품을 추천해주는 시스템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필요</a:t>
            </a:r>
            <a:endParaRPr lang="en-KR" sz="1333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E84FC1B-BFD9-947B-A1D2-4045047F52BE}"/>
              </a:ext>
            </a:extLst>
          </p:cNvPr>
          <p:cNvSpPr/>
          <p:nvPr/>
        </p:nvSpPr>
        <p:spPr>
          <a:xfrm>
            <a:off x="6756400" y="5104061"/>
            <a:ext cx="50800" cy="521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4C04B-3F88-10A1-CE5C-3E100DD076C1}"/>
              </a:ext>
            </a:extLst>
          </p:cNvPr>
          <p:cNvSpPr txBox="1"/>
          <p:nvPr/>
        </p:nvSpPr>
        <p:spPr>
          <a:xfrm>
            <a:off x="7019448" y="4478751"/>
            <a:ext cx="4328740" cy="37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특히 중반부에서 후반부로 갈수록 감소세가 </a:t>
            </a:r>
            <a:r>
              <a:rPr lang="ko-KR" altLang="en-US" sz="13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뚜렷해짐</a:t>
            </a:r>
            <a:endParaRPr lang="en-KR" sz="1333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03449F-211C-8B89-11F5-9C6740C8CE5B}"/>
              </a:ext>
            </a:extLst>
          </p:cNvPr>
          <p:cNvSpPr/>
          <p:nvPr/>
        </p:nvSpPr>
        <p:spPr>
          <a:xfrm>
            <a:off x="6756400" y="4652004"/>
            <a:ext cx="50800" cy="5213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/>
          </a:p>
        </p:txBody>
      </p:sp>
    </p:spTree>
    <p:extLst>
      <p:ext uri="{BB962C8B-B14F-4D97-AF65-F5344CB8AC3E}">
        <p14:creationId xmlns:p14="http://schemas.microsoft.com/office/powerpoint/2010/main" val="56541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E15425-4DEA-F237-D1E6-076E64810831}"/>
              </a:ext>
            </a:extLst>
          </p:cNvPr>
          <p:cNvCxnSpPr>
            <a:cxnSpLocks/>
          </p:cNvCxnSpPr>
          <p:nvPr/>
        </p:nvCxnSpPr>
        <p:spPr>
          <a:xfrm>
            <a:off x="-203200" y="3719516"/>
            <a:ext cx="12446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FB6E5E-B885-BB26-38BE-3C185A9A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2800" y="6920606"/>
            <a:ext cx="4766733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8F58E0F-C354-9460-BB7C-7975B2BC8F1D}"/>
              </a:ext>
            </a:extLst>
          </p:cNvPr>
          <p:cNvSpPr/>
          <p:nvPr/>
        </p:nvSpPr>
        <p:spPr>
          <a:xfrm>
            <a:off x="4159250" y="1782767"/>
            <a:ext cx="3873500" cy="38735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85648" dir="2700000" algn="tl" rotWithShape="0">
              <a:prstClr val="black">
                <a:alpha val="2479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C82040-D15C-6BDB-878D-A1A4F9EBEB4B}"/>
              </a:ext>
            </a:extLst>
          </p:cNvPr>
          <p:cNvSpPr/>
          <p:nvPr/>
        </p:nvSpPr>
        <p:spPr>
          <a:xfrm>
            <a:off x="4419793" y="2030610"/>
            <a:ext cx="3333557" cy="3333557"/>
          </a:xfrm>
          <a:prstGeom prst="ellipse">
            <a:avLst/>
          </a:prstGeom>
          <a:solidFill>
            <a:srgbClr val="008BFF"/>
          </a:solidFill>
          <a:ln>
            <a:noFill/>
          </a:ln>
          <a:effectLst>
            <a:outerShdw blurRad="74366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70508-47E6-0883-504E-FC32EE46F939}"/>
              </a:ext>
            </a:extLst>
          </p:cNvPr>
          <p:cNvSpPr txBox="1"/>
          <p:nvPr/>
        </p:nvSpPr>
        <p:spPr>
          <a:xfrm>
            <a:off x="4954502" y="3034704"/>
            <a:ext cx="2282997" cy="12618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33" b="1" dirty="0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유저의 구매 경험</a:t>
            </a:r>
            <a:endParaRPr lang="en-US" altLang="ko-KR" sz="2133" b="1" dirty="0">
              <a:solidFill>
                <a:schemeClr val="bg1"/>
              </a:solidFill>
              <a:effectLst>
                <a:outerShdw blurRad="1026170" algn="ctr" rotWithShape="0">
                  <a:srgbClr val="000000">
                    <a:alpha val="25223"/>
                  </a:srgb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1026170" algn="ctr" rotWithShape="0">
                    <a:srgbClr val="000000">
                      <a:alpha val="25223"/>
                    </a:srgbClr>
                  </a:outerShd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변수</a:t>
            </a:r>
            <a:endParaRPr lang="en-US" altLang="ko-KR" sz="3200" b="1" dirty="0">
              <a:solidFill>
                <a:schemeClr val="bg1"/>
              </a:solidFill>
              <a:effectLst>
                <a:outerShdw blurRad="1026170" algn="ctr" rotWithShape="0">
                  <a:srgbClr val="000000">
                    <a:alpha val="25223"/>
                  </a:srgbClr>
                </a:outerShd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45468A-1A65-E75A-7EEA-D396D52C79EF}"/>
              </a:ext>
            </a:extLst>
          </p:cNvPr>
          <p:cNvSpPr/>
          <p:nvPr/>
        </p:nvSpPr>
        <p:spPr>
          <a:xfrm>
            <a:off x="8953500" y="2700341"/>
            <a:ext cx="2038350" cy="20383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85648" dir="2700000" algn="tl" rotWithShape="0">
              <a:prstClr val="black">
                <a:alpha val="2479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재주문까지</a:t>
            </a:r>
            <a:endParaRPr lang="en-US" altLang="ko-KR" sz="21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걸린 기간</a:t>
            </a:r>
            <a:endParaRPr lang="en-US" altLang="ko-KR" sz="21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</a:t>
            </a:r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53D62C-C73D-9474-FDC7-6330943F96DD}"/>
              </a:ext>
            </a:extLst>
          </p:cNvPr>
          <p:cNvSpPr/>
          <p:nvPr/>
        </p:nvSpPr>
        <p:spPr>
          <a:xfrm>
            <a:off x="1136650" y="2700340"/>
            <a:ext cx="2038350" cy="20383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85648" dir="2700000" algn="tl" rotWithShape="0">
              <a:prstClr val="black">
                <a:alpha val="2479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13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여부</a:t>
            </a:r>
            <a:endParaRPr lang="en-US" altLang="ko-KR" sz="21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(0</a:t>
            </a:r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 1)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9E9230-FB2F-06CB-F113-6FB69080481C}"/>
              </a:ext>
            </a:extLst>
          </p:cNvPr>
          <p:cNvSpPr txBox="1"/>
          <p:nvPr/>
        </p:nvSpPr>
        <p:spPr>
          <a:xfrm>
            <a:off x="517429" y="906244"/>
            <a:ext cx="440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파생 변수 생성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18BBCE-6FEC-BE60-561B-B0F18184580D}"/>
              </a:ext>
            </a:extLst>
          </p:cNvPr>
          <p:cNvSpPr txBox="1"/>
          <p:nvPr/>
        </p:nvSpPr>
        <p:spPr>
          <a:xfrm>
            <a:off x="3302000" y="973346"/>
            <a:ext cx="7253456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 상품 구매 및 추천에 있어서 중요하게 작용하는 요소인</a:t>
            </a:r>
            <a:endParaRPr lang="en-US" altLang="ko-KR" sz="1333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상품의 구매 경험을 </a:t>
            </a:r>
            <a:r>
              <a:rPr lang="ko-KR" altLang="en-US" sz="133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1333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관련 변수로 계산하여 모델링에 활용</a:t>
            </a:r>
            <a:endParaRPr lang="en-KR" sz="1333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90FD9E-44C4-4735-3196-36A0E7B27E5C}"/>
              </a:ext>
            </a:extLst>
          </p:cNvPr>
          <p:cNvSpPr txBox="1"/>
          <p:nvPr/>
        </p:nvSpPr>
        <p:spPr>
          <a:xfrm>
            <a:off x="457200" y="378533"/>
            <a:ext cx="3505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파생 변수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3330DB-D569-9C67-FF47-AF2336818788}"/>
              </a:ext>
            </a:extLst>
          </p:cNvPr>
          <p:cNvCxnSpPr>
            <a:cxnSpLocks/>
          </p:cNvCxnSpPr>
          <p:nvPr/>
        </p:nvCxnSpPr>
        <p:spPr>
          <a:xfrm>
            <a:off x="1316895" y="511903"/>
            <a:ext cx="88939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C1B845-D8AD-38C5-BB8F-DAC926750AFC}"/>
              </a:ext>
            </a:extLst>
          </p:cNvPr>
          <p:cNvSpPr txBox="1"/>
          <p:nvPr/>
        </p:nvSpPr>
        <p:spPr>
          <a:xfrm>
            <a:off x="564842" y="4829469"/>
            <a:ext cx="3166454" cy="1033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영수증 번호와 제품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기준으로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 구매 경험이 있는지 확인하여 입력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28BFF"/>
                </a:solidFill>
              </a:rPr>
              <a:t>→ </a:t>
            </a:r>
            <a:r>
              <a:rPr lang="en-US" altLang="ko-KR" sz="1400" dirty="0">
                <a:solidFill>
                  <a:srgbClr val="028BFF"/>
                </a:solidFill>
              </a:rPr>
              <a:t>reordered </a:t>
            </a:r>
            <a:r>
              <a:rPr lang="ko-KR" altLang="en-US" sz="1400" dirty="0">
                <a:solidFill>
                  <a:srgbClr val="028BFF"/>
                </a:solidFill>
              </a:rPr>
              <a:t>변수</a:t>
            </a:r>
            <a:endParaRPr lang="en-KR" sz="140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AC72E2-75CC-7ED7-1CFD-4CB6F872DD7A}"/>
              </a:ext>
            </a:extLst>
          </p:cNvPr>
          <p:cNvSpPr txBox="1"/>
          <p:nvPr/>
        </p:nvSpPr>
        <p:spPr>
          <a:xfrm>
            <a:off x="8381692" y="4829469"/>
            <a:ext cx="3166454" cy="103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동일한 제품을 재구매하기까지 걸린 기간을 제품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기준으로 계산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028BFF"/>
                </a:solidFill>
              </a:rPr>
              <a:t>→ </a:t>
            </a:r>
            <a:r>
              <a:rPr lang="en-US" altLang="ko-KR" sz="1400" dirty="0" err="1">
                <a:solidFill>
                  <a:srgbClr val="028BFF"/>
                </a:solidFill>
              </a:rPr>
              <a:t>d</a:t>
            </a:r>
            <a:r>
              <a:rPr lang="en-US" sz="1400" dirty="0" err="1">
                <a:solidFill>
                  <a:srgbClr val="028BFF"/>
                </a:solidFill>
              </a:rPr>
              <a:t>ay_since_prior_order</a:t>
            </a:r>
            <a:r>
              <a:rPr lang="en-US" altLang="ko-KR" sz="1400" dirty="0">
                <a:solidFill>
                  <a:srgbClr val="028BFF"/>
                </a:solidFill>
              </a:rPr>
              <a:t> </a:t>
            </a:r>
            <a:r>
              <a:rPr lang="ko-KR" altLang="en-US" sz="1400" dirty="0">
                <a:solidFill>
                  <a:srgbClr val="028BFF"/>
                </a:solidFill>
              </a:rPr>
              <a:t>변수</a:t>
            </a:r>
            <a:endParaRPr lang="en-KR" sz="1400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92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325CFD81-3F31-CF01-4E3A-42773AEAC4C1}"/>
              </a:ext>
            </a:extLst>
          </p:cNvPr>
          <p:cNvGrpSpPr/>
          <p:nvPr/>
        </p:nvGrpSpPr>
        <p:grpSpPr>
          <a:xfrm>
            <a:off x="0" y="2057400"/>
            <a:ext cx="13004800" cy="6903334"/>
            <a:chOff x="-136054" y="3006925"/>
            <a:chExt cx="18557823" cy="7359697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C166428B-FCAA-668C-F092-2255153AA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6054" y="3006925"/>
              <a:ext cx="18557823" cy="7359697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6438" y="258858"/>
            <a:ext cx="233853" cy="289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16126" y="359899"/>
            <a:ext cx="1144683" cy="44445"/>
            <a:chOff x="15774189" y="539848"/>
            <a:chExt cx="1717024" cy="6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FC7936-7233-91FB-BA6C-8B62AE8E9DC5}"/>
              </a:ext>
            </a:extLst>
          </p:cNvPr>
          <p:cNvSpPr txBox="1"/>
          <p:nvPr/>
        </p:nvSpPr>
        <p:spPr>
          <a:xfrm>
            <a:off x="719327" y="378533"/>
            <a:ext cx="3505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파생 변수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66DBDB-CF3A-6273-1B09-3810BB771FB6}"/>
              </a:ext>
            </a:extLst>
          </p:cNvPr>
          <p:cNvCxnSpPr>
            <a:cxnSpLocks/>
          </p:cNvCxnSpPr>
          <p:nvPr/>
        </p:nvCxnSpPr>
        <p:spPr>
          <a:xfrm>
            <a:off x="1548676" y="448414"/>
            <a:ext cx="88939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34">
            <a:extLst>
              <a:ext uri="{FF2B5EF4-FFF2-40B4-BE49-F238E27FC236}">
                <a16:creationId xmlns:a16="http://schemas.microsoft.com/office/drawing/2014/main" id="{F75D20F5-8BF3-318E-BF46-907D212561C9}"/>
              </a:ext>
            </a:extLst>
          </p:cNvPr>
          <p:cNvSpPr/>
          <p:nvPr/>
        </p:nvSpPr>
        <p:spPr>
          <a:xfrm>
            <a:off x="4108006" y="2804886"/>
            <a:ext cx="7093393" cy="27180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AA5E640-32EB-8D30-5B2C-B487BFAFC5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5938538"/>
              </p:ext>
            </p:extLst>
          </p:nvPr>
        </p:nvGraphicFramePr>
        <p:xfrm>
          <a:off x="143498" y="2535063"/>
          <a:ext cx="5329123" cy="3257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E5AC480-9610-EEAA-E816-FD933C381011}"/>
              </a:ext>
            </a:extLst>
          </p:cNvPr>
          <p:cNvSpPr txBox="1"/>
          <p:nvPr/>
        </p:nvSpPr>
        <p:spPr>
          <a:xfrm>
            <a:off x="3743774" y="1195901"/>
            <a:ext cx="6749007" cy="487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lang="ko-KR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구매했던 제품군을 아직 </a:t>
            </a:r>
            <a:r>
              <a:rPr lang="ko-KR" altLang="en-US" sz="1867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재구매하지</a:t>
            </a:r>
            <a:r>
              <a:rPr lang="ko-KR" altLang="en-US" sz="186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않은</a:t>
            </a:r>
            <a:r>
              <a:rPr lang="ko-KR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고객의 비율</a:t>
            </a:r>
            <a:endParaRPr lang="en-US" altLang="ko-KR" sz="1867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52A153-A77F-1E3D-DBF5-E51E996D1296}"/>
              </a:ext>
            </a:extLst>
          </p:cNvPr>
          <p:cNvSpPr txBox="1"/>
          <p:nvPr/>
        </p:nvSpPr>
        <p:spPr>
          <a:xfrm>
            <a:off x="4816623" y="3209790"/>
            <a:ext cx="567615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2021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기준 온라인으로 구매한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유통사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제품을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재구매하지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않은 고객의 비율이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14%(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약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천명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190510" indent="-1905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지속적인 구매 유도를 위해선 새로운 제품을 추천하는 것도 중요하지만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구매했던 제품을 계속해서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롯데의 유통사를 이용하여 구매하도록 장려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해야 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KR" sz="16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D1ADED-1D88-DF82-A767-78C793C09849}"/>
              </a:ext>
            </a:extLst>
          </p:cNvPr>
          <p:cNvSpPr/>
          <p:nvPr/>
        </p:nvSpPr>
        <p:spPr>
          <a:xfrm>
            <a:off x="2106835" y="3739804"/>
            <a:ext cx="1371968" cy="1061548"/>
          </a:xfrm>
          <a:prstGeom prst="ellipse">
            <a:avLst/>
          </a:prstGeom>
          <a:noFill/>
          <a:ln>
            <a:noFill/>
          </a:ln>
          <a:effectLst>
            <a:outerShdw blurRad="315799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3200" b="1" dirty="0">
                <a:solidFill>
                  <a:srgbClr val="02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14%</a:t>
            </a:r>
            <a:endParaRPr lang="en-KR" sz="2400" b="1" dirty="0">
              <a:solidFill>
                <a:srgbClr val="028BFF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730D5-CD67-806A-87A0-4ACF3577EAB6}"/>
              </a:ext>
            </a:extLst>
          </p:cNvPr>
          <p:cNvSpPr txBox="1"/>
          <p:nvPr/>
        </p:nvSpPr>
        <p:spPr>
          <a:xfrm>
            <a:off x="719327" y="1143000"/>
            <a:ext cx="440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여부 변수 </a:t>
            </a: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17600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E8E6CF1D-BEEF-978A-C0B8-FDA0F77F9E04}"/>
              </a:ext>
            </a:extLst>
          </p:cNvPr>
          <p:cNvGrpSpPr/>
          <p:nvPr/>
        </p:nvGrpSpPr>
        <p:grpSpPr>
          <a:xfrm>
            <a:off x="0" y="2057400"/>
            <a:ext cx="13004800" cy="6903334"/>
            <a:chOff x="-136054" y="3006925"/>
            <a:chExt cx="18557823" cy="7359697"/>
          </a:xfrm>
        </p:grpSpPr>
        <p:pic>
          <p:nvPicPr>
            <p:cNvPr id="22" name="Object 2">
              <a:extLst>
                <a:ext uri="{FF2B5EF4-FFF2-40B4-BE49-F238E27FC236}">
                  <a16:creationId xmlns:a16="http://schemas.microsoft.com/office/drawing/2014/main" id="{F276C578-1728-7CF9-D105-E9E6DBA07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6054" y="3006925"/>
              <a:ext cx="18557823" cy="7359697"/>
            </a:xfrm>
            <a:prstGeom prst="rect">
              <a:avLst/>
            </a:prstGeom>
          </p:spPr>
        </p:pic>
      </p:grpSp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56438" y="258858"/>
            <a:ext cx="233853" cy="2897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16126" y="359899"/>
            <a:ext cx="1144683" cy="44445"/>
            <a:chOff x="15774189" y="539848"/>
            <a:chExt cx="1717024" cy="6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4189" y="539848"/>
              <a:ext cx="1717024" cy="6666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24782C-514A-7164-B05D-957D0B94CD52}"/>
              </a:ext>
            </a:extLst>
          </p:cNvPr>
          <p:cNvSpPr txBox="1"/>
          <p:nvPr/>
        </p:nvSpPr>
        <p:spPr>
          <a:xfrm>
            <a:off x="719327" y="1143000"/>
            <a:ext cx="4404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3200" b="1" dirty="0">
                <a:solidFill>
                  <a:srgbClr val="008B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여부 변수 </a:t>
            </a:r>
            <a:r>
              <a:rPr lang="ko-KR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C7936-7233-91FB-BA6C-8B62AE8E9DC5}"/>
              </a:ext>
            </a:extLst>
          </p:cNvPr>
          <p:cNvSpPr txBox="1"/>
          <p:nvPr/>
        </p:nvSpPr>
        <p:spPr>
          <a:xfrm>
            <a:off x="719327" y="378533"/>
            <a:ext cx="35052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파생 변수</a:t>
            </a:r>
            <a:endParaRPr lang="en-KR" sz="1333" b="1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66DBDB-CF3A-6273-1B09-3810BB771FB6}"/>
              </a:ext>
            </a:extLst>
          </p:cNvPr>
          <p:cNvCxnSpPr>
            <a:cxnSpLocks/>
          </p:cNvCxnSpPr>
          <p:nvPr/>
        </p:nvCxnSpPr>
        <p:spPr>
          <a:xfrm>
            <a:off x="1548676" y="448414"/>
            <a:ext cx="889390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5AC480-9610-EEAA-E816-FD933C381011}"/>
              </a:ext>
            </a:extLst>
          </p:cNvPr>
          <p:cNvSpPr txBox="1"/>
          <p:nvPr/>
        </p:nvSpPr>
        <p:spPr>
          <a:xfrm>
            <a:off x="3151899" y="1168430"/>
            <a:ext cx="9398000" cy="487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lang="ko-KR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인구 </a:t>
            </a:r>
            <a:r>
              <a:rPr lang="ko-KR" altLang="en-US" sz="18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특성별</a:t>
            </a:r>
            <a:r>
              <a:rPr lang="ko-KR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867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재주문</a:t>
            </a:r>
            <a:r>
              <a:rPr lang="ko-KR" altLang="en-US" sz="186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고객수와 일반 </a:t>
            </a:r>
            <a:r>
              <a:rPr lang="ko-KR" altLang="en-US" sz="1867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고객수</a:t>
            </a:r>
            <a:r>
              <a:rPr lang="en-US" altLang="ko-KR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재구매고객 </a:t>
            </a:r>
            <a:r>
              <a:rPr lang="en-US" altLang="ko-KR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일반 고객</a:t>
            </a:r>
            <a:r>
              <a:rPr lang="en-US" altLang="ko-KR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8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867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</a:t>
            </a:r>
            <a:endParaRPr lang="en-US" altLang="ko-KR" sz="1867" b="1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A738A06-B13A-CFB9-743F-36B6509DE0D0}"/>
              </a:ext>
            </a:extLst>
          </p:cNvPr>
          <p:cNvGraphicFramePr>
            <a:graphicFrameLocks/>
          </p:cNvGraphicFramePr>
          <p:nvPr/>
        </p:nvGraphicFramePr>
        <p:xfrm>
          <a:off x="970433" y="3623359"/>
          <a:ext cx="1950172" cy="172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6F50C88-1CA6-79FA-92D4-51CB335C09E5}"/>
              </a:ext>
            </a:extLst>
          </p:cNvPr>
          <p:cNvGraphicFramePr>
            <a:graphicFrameLocks/>
          </p:cNvGraphicFramePr>
          <p:nvPr/>
        </p:nvGraphicFramePr>
        <p:xfrm>
          <a:off x="3151899" y="3623359"/>
          <a:ext cx="2552952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DCD80C0-CADA-F8C6-7C27-EFF1E2BE9F1D}"/>
              </a:ext>
            </a:extLst>
          </p:cNvPr>
          <p:cNvGraphicFramePr>
            <a:graphicFrameLocks/>
          </p:cNvGraphicFramePr>
          <p:nvPr/>
        </p:nvGraphicFramePr>
        <p:xfrm>
          <a:off x="5931851" y="3645215"/>
          <a:ext cx="2552952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C7FBEE-231B-600E-890B-A376F4277533}"/>
              </a:ext>
            </a:extLst>
          </p:cNvPr>
          <p:cNvSpPr txBox="1"/>
          <p:nvPr/>
        </p:nvSpPr>
        <p:spPr>
          <a:xfrm>
            <a:off x="1470068" y="3130916"/>
            <a:ext cx="950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성별 차이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733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4ED30-EBB0-08A9-5F1F-905A81EAAA60}"/>
              </a:ext>
            </a:extLst>
          </p:cNvPr>
          <p:cNvSpPr txBox="1"/>
          <p:nvPr/>
        </p:nvSpPr>
        <p:spPr>
          <a:xfrm>
            <a:off x="3717803" y="3115359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거주 지역별 차이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733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818FD-4BD2-B753-B116-1F98363B780C}"/>
              </a:ext>
            </a:extLst>
          </p:cNvPr>
          <p:cNvSpPr txBox="1"/>
          <p:nvPr/>
        </p:nvSpPr>
        <p:spPr>
          <a:xfrm>
            <a:off x="6572205" y="3152772"/>
            <a:ext cx="1306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연령대별 차이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lang="en-KR" sz="733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15B38-8114-3A51-83EF-E1F28574B4F2}"/>
              </a:ext>
            </a:extLst>
          </p:cNvPr>
          <p:cNvSpPr txBox="1"/>
          <p:nvPr/>
        </p:nvSpPr>
        <p:spPr>
          <a:xfrm>
            <a:off x="-972143" y="5257792"/>
            <a:ext cx="609600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남성               여성</a:t>
            </a:r>
            <a:endParaRPr lang="en-KR" sz="7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61997-4BCE-689C-E8A1-8DD115FE856B}"/>
              </a:ext>
            </a:extLst>
          </p:cNvPr>
          <p:cNvSpPr txBox="1"/>
          <p:nvPr/>
        </p:nvSpPr>
        <p:spPr>
          <a:xfrm>
            <a:off x="8940800" y="3658700"/>
            <a:ext cx="35324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특성별로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재구매고객과 일반 고객의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차이를 확인한 결과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모두 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유의미한 차이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보임</a:t>
            </a:r>
            <a:endParaRPr lang="en-KR" sz="733" dirty="0">
              <a:solidFill>
                <a:schemeClr val="tx1">
                  <a:lumMod val="50000"/>
                  <a:lumOff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518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1308</Words>
  <Application>Microsoft Macintosh PowerPoint</Application>
  <PresentationFormat>Widescreen</PresentationFormat>
  <Paragraphs>275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Apple SD Gothic Neo</vt:lpstr>
      <vt:lpstr>나눔고딕</vt:lpstr>
      <vt:lpstr>나눔고딕 ExtraBold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안도현</dc:creator>
  <cp:lastModifiedBy>안도현</cp:lastModifiedBy>
  <cp:revision>6</cp:revision>
  <dcterms:created xsi:type="dcterms:W3CDTF">2022-08-06T09:39:24Z</dcterms:created>
  <dcterms:modified xsi:type="dcterms:W3CDTF">2022-08-06T10:19:39Z</dcterms:modified>
</cp:coreProperties>
</file>